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Roboto"/>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Roboto-bold.fntdata"/><Relationship Id="rId16" Type="http://schemas.openxmlformats.org/officeDocument/2006/relationships/font" Target="fonts/Roboto-regular.fntdata"/><Relationship Id="rId5" Type="http://schemas.openxmlformats.org/officeDocument/2006/relationships/notesMaster" Target="notesMasters/notesMaster1.xml"/><Relationship Id="rId19" Type="http://schemas.openxmlformats.org/officeDocument/2006/relationships/font" Target="fonts/Roboto-boldItalic.fntdata"/><Relationship Id="rId6" Type="http://schemas.openxmlformats.org/officeDocument/2006/relationships/slide" Target="slides/slide1.xml"/><Relationship Id="rId18" Type="http://schemas.openxmlformats.org/officeDocument/2006/relationships/font" Target="fonts/Roboto-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25d83deeaa4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25d83deeaa4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25d83deeaa4_0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25d83deeaa4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25d83deeaa4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25d83deeaa4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2380e4b66bd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2380e4b66bd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2380e4b66b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2380e4b66b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Professionally narrated by voices such as Gabriella Cavallaro, Mare Trevathan, Bill Wallace, Doug Tisdale Jr., and Guy Williams, among others!</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25d83deeaa4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25d83deeaa4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Live demo of NLS BARD on web and iOS</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25d83deeaa4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25d83deeaa4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25d83deeaa4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25d83deeaa4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900">
                <a:solidFill>
                  <a:schemeClr val="dk1"/>
                </a:solidFill>
              </a:rPr>
              <a:t>In September of 1962, the first issue of Choice Magazine Listening was published.  At that time, the standard format used by the talking book libraries was 16 2/3 RPM records.  These records were recorded at a special speed that only specific players, which were given to visually impaired patrons at no cost to them, from the Library of Congress, were able to play. </a:t>
            </a:r>
            <a:endParaRPr sz="900">
              <a:solidFill>
                <a:schemeClr val="dk1"/>
              </a:solidFill>
            </a:endParaRPr>
          </a:p>
          <a:p>
            <a:pPr indent="0" lvl="0" marL="0" rtl="0" algn="l">
              <a:spcBef>
                <a:spcPts val="0"/>
              </a:spcBef>
              <a:spcAft>
                <a:spcPts val="0"/>
              </a:spcAft>
              <a:buNone/>
            </a:pPr>
            <a:r>
              <a:t/>
            </a:r>
            <a:endParaRPr sz="900">
              <a:solidFill>
                <a:schemeClr val="dk1"/>
              </a:solidFill>
            </a:endParaRPr>
          </a:p>
          <a:p>
            <a:pPr indent="0" lvl="0" marL="0" rtl="0" algn="l">
              <a:spcBef>
                <a:spcPts val="0"/>
              </a:spcBef>
              <a:spcAft>
                <a:spcPts val="0"/>
              </a:spcAft>
              <a:buNone/>
            </a:pPr>
            <a:r>
              <a:rPr lang="en" sz="900">
                <a:solidFill>
                  <a:schemeClr val="dk1"/>
                </a:solidFill>
              </a:rPr>
              <a:t>Over the years, the formats have changed dramatically.  After records were eventually phased out, cassette tapes were used, again recorded on special media, for specialized players, provided to patrons in the same manner as the record players. </a:t>
            </a:r>
            <a:endParaRPr sz="900">
              <a:solidFill>
                <a:schemeClr val="dk1"/>
              </a:solidFill>
            </a:endParaRPr>
          </a:p>
          <a:p>
            <a:pPr indent="0" lvl="0" marL="0" rtl="0" algn="l">
              <a:spcBef>
                <a:spcPts val="0"/>
              </a:spcBef>
              <a:spcAft>
                <a:spcPts val="0"/>
              </a:spcAft>
              <a:buNone/>
            </a:pPr>
            <a:r>
              <a:t/>
            </a:r>
            <a:endParaRPr sz="900">
              <a:solidFill>
                <a:schemeClr val="dk1"/>
              </a:solidFill>
            </a:endParaRPr>
          </a:p>
          <a:p>
            <a:pPr indent="0" lvl="0" marL="0" rtl="0" algn="l">
              <a:spcBef>
                <a:spcPts val="0"/>
              </a:spcBef>
              <a:spcAft>
                <a:spcPts val="0"/>
              </a:spcAft>
              <a:buNone/>
            </a:pPr>
            <a:r>
              <a:rPr lang="en" sz="900">
                <a:solidFill>
                  <a:schemeClr val="dk1"/>
                </a:solidFill>
              </a:rPr>
              <a:t>Advance to today, we are now produced on digital media, ensuring that there will always be a copy of Choice Magazine Listening available at any time, to anyone with capabilities </a:t>
            </a:r>
            <a:r>
              <a:rPr lang="en" sz="900">
                <a:solidFill>
                  <a:schemeClr val="dk1"/>
                </a:solidFill>
              </a:rPr>
              <a:t>of </a:t>
            </a:r>
            <a:r>
              <a:rPr lang="en" sz="900">
                <a:solidFill>
                  <a:schemeClr val="dk1"/>
                </a:solidFill>
              </a:rPr>
              <a:t>listening. From September 1962 through December 1989, records, of various sizes throughout those years, were produced. </a:t>
            </a:r>
            <a:endParaRPr sz="900">
              <a:solidFill>
                <a:schemeClr val="dk1"/>
              </a:solidFill>
            </a:endParaRPr>
          </a:p>
          <a:p>
            <a:pPr indent="0" lvl="0" marL="0" rtl="0" algn="l">
              <a:spcBef>
                <a:spcPts val="0"/>
              </a:spcBef>
              <a:spcAft>
                <a:spcPts val="0"/>
              </a:spcAft>
              <a:buNone/>
            </a:pPr>
            <a:r>
              <a:t/>
            </a:r>
            <a:endParaRPr sz="900">
              <a:solidFill>
                <a:schemeClr val="dk1"/>
              </a:solidFill>
            </a:endParaRPr>
          </a:p>
          <a:p>
            <a:pPr indent="0" lvl="0" marL="0" rtl="0" algn="l">
              <a:spcBef>
                <a:spcPts val="0"/>
              </a:spcBef>
              <a:spcAft>
                <a:spcPts val="0"/>
              </a:spcAft>
              <a:buNone/>
            </a:pPr>
            <a:r>
              <a:rPr lang="en" sz="900">
                <a:solidFill>
                  <a:schemeClr val="dk1"/>
                </a:solidFill>
              </a:rPr>
              <a:t>From January 1990 through September 2007, Choice Magazine Listening was produced on 4-Track cassette tapes. Starting with November 2007, Issue 274, Choice Magazine Listening was produced on digital cartridges.</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31b720a06d0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31b720a06d0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mailto:annie@choicemagazinelistening.org" TargetMode="External"/><Relationship Id="rId4" Type="http://schemas.openxmlformats.org/officeDocument/2006/relationships/hyperlink" Target="mailto:mike@choicemagazinelistening.org" TargetMode="External"/><Relationship Id="rId9" Type="http://schemas.openxmlformats.org/officeDocument/2006/relationships/hyperlink" Target="http://www.choicemagazinelistening.org" TargetMode="External"/><Relationship Id="rId5" Type="http://schemas.openxmlformats.org/officeDocument/2006/relationships/hyperlink" Target="mailto:raquel@choicemagazinelistening.org" TargetMode="External"/><Relationship Id="rId6" Type="http://schemas.openxmlformats.org/officeDocument/2006/relationships/hyperlink" Target="mailto:jay@choicemagazinelistening.org" TargetMode="External"/><Relationship Id="rId7" Type="http://schemas.openxmlformats.org/officeDocument/2006/relationships/hyperlink" Target="mailto:jay@choicemagazinelistening.org" TargetMode="External"/><Relationship Id="rId8" Type="http://schemas.openxmlformats.org/officeDocument/2006/relationships/hyperlink" Target="mailto:alfredo@choicemagazinelistening.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7.jpg"/><Relationship Id="rId4" Type="http://schemas.openxmlformats.org/officeDocument/2006/relationships/image" Target="../media/image5.jpg"/><Relationship Id="rId5" Type="http://schemas.openxmlformats.org/officeDocument/2006/relationships/image" Target="../media/image4.jpg"/><Relationship Id="rId6" Type="http://schemas.openxmlformats.org/officeDocument/2006/relationships/image" Target="../media/image2.jpg"/><Relationship Id="rId7"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0" y="2634000"/>
            <a:ext cx="7928400" cy="1413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sz="8800"/>
              <a:t>&amp; Blind Health</a:t>
            </a:r>
            <a:endParaRPr b="1" sz="8800"/>
          </a:p>
        </p:txBody>
      </p:sp>
      <p:sp>
        <p:nvSpPr>
          <p:cNvPr id="55" name="Google Shape;55;p13"/>
          <p:cNvSpPr txBox="1"/>
          <p:nvPr>
            <p:ph idx="1" type="subTitle"/>
          </p:nvPr>
        </p:nvSpPr>
        <p:spPr>
          <a:xfrm>
            <a:off x="311700" y="4140425"/>
            <a:ext cx="8520600" cy="792600"/>
          </a:xfrm>
          <a:prstGeom prst="rect">
            <a:avLst/>
          </a:prstGeom>
        </p:spPr>
        <p:txBody>
          <a:bodyPr anchorCtr="0" anchor="t" bIns="91425" lIns="91425" spcFirstLastPara="1" rIns="91425" wrap="square" tIns="91425">
            <a:normAutofit fontScale="92500"/>
          </a:bodyPr>
          <a:lstStyle/>
          <a:p>
            <a:pPr indent="0" lvl="0" marL="0" rtl="0" algn="l">
              <a:spcBef>
                <a:spcPts val="0"/>
              </a:spcBef>
              <a:spcAft>
                <a:spcPts val="0"/>
              </a:spcAft>
              <a:buNone/>
            </a:pPr>
            <a:r>
              <a:rPr i="1" lang="en">
                <a:solidFill>
                  <a:schemeClr val="dk1"/>
                </a:solidFill>
              </a:rPr>
              <a:t>Accessible Pharmacy Services Blind Health Expo 2024</a:t>
            </a:r>
            <a:endParaRPr>
              <a:solidFill>
                <a:schemeClr val="dk1"/>
              </a:solidFill>
            </a:endParaRPr>
          </a:p>
        </p:txBody>
      </p:sp>
      <p:pic>
        <p:nvPicPr>
          <p:cNvPr id="56" name="Google Shape;56;p13"/>
          <p:cNvPicPr preferRelativeResize="0"/>
          <p:nvPr/>
        </p:nvPicPr>
        <p:blipFill>
          <a:blip r:embed="rId3">
            <a:alphaModFix/>
          </a:blip>
          <a:stretch>
            <a:fillRect/>
          </a:stretch>
        </p:blipFill>
        <p:spPr>
          <a:xfrm>
            <a:off x="162925" y="362700"/>
            <a:ext cx="4571999" cy="2351852"/>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2"/>
          <p:cNvSpPr txBox="1"/>
          <p:nvPr>
            <p:ph idx="1" type="body"/>
          </p:nvPr>
        </p:nvSpPr>
        <p:spPr>
          <a:xfrm>
            <a:off x="311700" y="1152475"/>
            <a:ext cx="3985200" cy="3416400"/>
          </a:xfrm>
          <a:prstGeom prst="rect">
            <a:avLst/>
          </a:prstGeom>
        </p:spPr>
        <p:txBody>
          <a:bodyPr anchorCtr="0" anchor="t" bIns="91425" lIns="91425" spcFirstLastPara="1" rIns="91425" wrap="square" tIns="91425">
            <a:normAutofit lnSpcReduction="20000"/>
          </a:bodyPr>
          <a:lstStyle/>
          <a:p>
            <a:pPr indent="0" lvl="0" marL="0" rtl="0" algn="l">
              <a:lnSpc>
                <a:spcPct val="100000"/>
              </a:lnSpc>
              <a:spcBef>
                <a:spcPts val="0"/>
              </a:spcBef>
              <a:spcAft>
                <a:spcPts val="0"/>
              </a:spcAft>
              <a:buNone/>
            </a:pPr>
            <a:r>
              <a:rPr lang="en" sz="1700"/>
              <a:t>Annie Kyrkostas (MLIS), Editor-in-Chief</a:t>
            </a:r>
            <a:endParaRPr sz="1700"/>
          </a:p>
          <a:p>
            <a:pPr indent="0" lvl="0" marL="0" rtl="0" algn="l">
              <a:lnSpc>
                <a:spcPct val="100000"/>
              </a:lnSpc>
              <a:spcBef>
                <a:spcPts val="0"/>
              </a:spcBef>
              <a:spcAft>
                <a:spcPts val="0"/>
              </a:spcAft>
              <a:buNone/>
            </a:pPr>
            <a:r>
              <a:rPr lang="en" sz="1700" u="sng">
                <a:solidFill>
                  <a:schemeClr val="hlink"/>
                </a:solidFill>
                <a:hlinkClick r:id="rId3"/>
              </a:rPr>
              <a:t>annie@choicemagazinelistening.org</a:t>
            </a:r>
            <a:endParaRPr sz="1700"/>
          </a:p>
          <a:p>
            <a:pPr indent="0" lvl="0" marL="0" rtl="0" algn="l">
              <a:lnSpc>
                <a:spcPct val="100000"/>
              </a:lnSpc>
              <a:spcBef>
                <a:spcPts val="0"/>
              </a:spcBef>
              <a:spcAft>
                <a:spcPts val="0"/>
              </a:spcAft>
              <a:buNone/>
            </a:pPr>
            <a:r>
              <a:t/>
            </a:r>
            <a:endParaRPr sz="1700"/>
          </a:p>
          <a:p>
            <a:pPr indent="0" lvl="0" marL="0" rtl="0" algn="l">
              <a:lnSpc>
                <a:spcPct val="100000"/>
              </a:lnSpc>
              <a:spcBef>
                <a:spcPts val="0"/>
              </a:spcBef>
              <a:spcAft>
                <a:spcPts val="0"/>
              </a:spcAft>
              <a:buNone/>
            </a:pPr>
            <a:r>
              <a:rPr lang="en" sz="1700"/>
              <a:t>Mike Tedeschi, Publisher</a:t>
            </a:r>
            <a:endParaRPr sz="1700"/>
          </a:p>
          <a:p>
            <a:pPr indent="0" lvl="0" marL="0" rtl="0" algn="l">
              <a:lnSpc>
                <a:spcPct val="100000"/>
              </a:lnSpc>
              <a:spcBef>
                <a:spcPts val="0"/>
              </a:spcBef>
              <a:spcAft>
                <a:spcPts val="0"/>
              </a:spcAft>
              <a:buNone/>
            </a:pPr>
            <a:r>
              <a:rPr lang="en" sz="1700" u="sng">
                <a:solidFill>
                  <a:schemeClr val="hlink"/>
                </a:solidFill>
                <a:hlinkClick r:id="rId4"/>
              </a:rPr>
              <a:t>mike@choicemagazinelistening.org</a:t>
            </a:r>
            <a:endParaRPr sz="1700"/>
          </a:p>
          <a:p>
            <a:pPr indent="0" lvl="0" marL="0" rtl="0" algn="l">
              <a:lnSpc>
                <a:spcPct val="100000"/>
              </a:lnSpc>
              <a:spcBef>
                <a:spcPts val="0"/>
              </a:spcBef>
              <a:spcAft>
                <a:spcPts val="0"/>
              </a:spcAft>
              <a:buNone/>
            </a:pPr>
            <a:r>
              <a:t/>
            </a:r>
            <a:endParaRPr sz="1700"/>
          </a:p>
          <a:p>
            <a:pPr indent="0" lvl="0" marL="0" rtl="0" algn="l">
              <a:lnSpc>
                <a:spcPct val="100000"/>
              </a:lnSpc>
              <a:spcBef>
                <a:spcPts val="0"/>
              </a:spcBef>
              <a:spcAft>
                <a:spcPts val="0"/>
              </a:spcAft>
              <a:buNone/>
            </a:pPr>
            <a:r>
              <a:rPr lang="en" sz="1700"/>
              <a:t>Raquel Sime, Office Manager</a:t>
            </a:r>
            <a:br>
              <a:rPr lang="en" sz="1700"/>
            </a:br>
            <a:r>
              <a:rPr lang="en" sz="1700" u="sng">
                <a:solidFill>
                  <a:schemeClr val="hlink"/>
                </a:solidFill>
                <a:hlinkClick r:id="rId5"/>
              </a:rPr>
              <a:t>raquel@choicemagazinelistening.org</a:t>
            </a:r>
            <a:r>
              <a:rPr lang="en" sz="1700"/>
              <a:t> </a:t>
            </a:r>
            <a:endParaRPr sz="1700"/>
          </a:p>
          <a:p>
            <a:pPr indent="0" lvl="0" marL="0" rtl="0" algn="l">
              <a:lnSpc>
                <a:spcPct val="100000"/>
              </a:lnSpc>
              <a:spcBef>
                <a:spcPts val="0"/>
              </a:spcBef>
              <a:spcAft>
                <a:spcPts val="0"/>
              </a:spcAft>
              <a:buNone/>
            </a:pPr>
            <a:r>
              <a:t/>
            </a:r>
            <a:endParaRPr sz="1700"/>
          </a:p>
          <a:p>
            <a:pPr indent="0" lvl="0" marL="0" rtl="0" algn="l">
              <a:lnSpc>
                <a:spcPct val="100000"/>
              </a:lnSpc>
              <a:spcBef>
                <a:spcPts val="0"/>
              </a:spcBef>
              <a:spcAft>
                <a:spcPts val="0"/>
              </a:spcAft>
              <a:buNone/>
            </a:pPr>
            <a:r>
              <a:rPr lang="en" sz="1700"/>
              <a:t>Jay Popham, Associate Editor	</a:t>
            </a:r>
            <a:endParaRPr sz="1700"/>
          </a:p>
          <a:p>
            <a:pPr indent="0" lvl="0" marL="0" rtl="0" algn="l">
              <a:lnSpc>
                <a:spcPct val="100000"/>
              </a:lnSpc>
              <a:spcBef>
                <a:spcPts val="0"/>
              </a:spcBef>
              <a:spcAft>
                <a:spcPts val="0"/>
              </a:spcAft>
              <a:buNone/>
            </a:pPr>
            <a:r>
              <a:rPr lang="en" sz="1700" u="sng">
                <a:solidFill>
                  <a:schemeClr val="hlink"/>
                </a:solidFill>
                <a:hlinkClick r:id="rId6"/>
              </a:rPr>
              <a:t>jay@choicemagazinelistening.or</a:t>
            </a:r>
            <a:r>
              <a:rPr lang="en" sz="1700" u="sng">
                <a:solidFill>
                  <a:schemeClr val="hlink"/>
                </a:solidFill>
                <a:hlinkClick r:id="rId7"/>
              </a:rPr>
              <a:t>g</a:t>
            </a:r>
            <a:endParaRPr sz="1700"/>
          </a:p>
          <a:p>
            <a:pPr indent="0" lvl="0" marL="0" rtl="0" algn="l">
              <a:lnSpc>
                <a:spcPct val="100000"/>
              </a:lnSpc>
              <a:spcBef>
                <a:spcPts val="0"/>
              </a:spcBef>
              <a:spcAft>
                <a:spcPts val="0"/>
              </a:spcAft>
              <a:buNone/>
            </a:pPr>
            <a:r>
              <a:t/>
            </a:r>
            <a:endParaRPr sz="1700"/>
          </a:p>
          <a:p>
            <a:pPr indent="0" lvl="0" marL="0" rtl="0" algn="l">
              <a:lnSpc>
                <a:spcPct val="100000"/>
              </a:lnSpc>
              <a:spcBef>
                <a:spcPts val="0"/>
              </a:spcBef>
              <a:spcAft>
                <a:spcPts val="0"/>
              </a:spcAft>
              <a:buNone/>
            </a:pPr>
            <a:r>
              <a:rPr lang="en" sz="1700"/>
              <a:t>Alfredo Franco, Associate Editor</a:t>
            </a:r>
            <a:endParaRPr sz="1700"/>
          </a:p>
          <a:p>
            <a:pPr indent="0" lvl="0" marL="0" rtl="0" algn="l">
              <a:lnSpc>
                <a:spcPct val="100000"/>
              </a:lnSpc>
              <a:spcBef>
                <a:spcPts val="0"/>
              </a:spcBef>
              <a:spcAft>
                <a:spcPts val="0"/>
              </a:spcAft>
              <a:buNone/>
            </a:pPr>
            <a:r>
              <a:rPr lang="en" sz="1700" u="sng">
                <a:solidFill>
                  <a:schemeClr val="accent5"/>
                </a:solidFill>
                <a:hlinkClick r:id="rId8">
                  <a:extLst>
                    <a:ext uri="{A12FA001-AC4F-418D-AE19-62706E023703}">
                      <ahyp:hlinkClr val="tx"/>
                    </a:ext>
                  </a:extLst>
                </a:hlinkClick>
              </a:rPr>
              <a:t>alfredo@choicemagazinelistening.org</a:t>
            </a:r>
            <a:endParaRPr sz="1700"/>
          </a:p>
        </p:txBody>
      </p:sp>
      <p:sp>
        <p:nvSpPr>
          <p:cNvPr id="124" name="Google Shape;124;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Questions?</a:t>
            </a:r>
            <a:endParaRPr b="1"/>
          </a:p>
        </p:txBody>
      </p:sp>
      <p:sp>
        <p:nvSpPr>
          <p:cNvPr id="125" name="Google Shape;125;p22"/>
          <p:cNvSpPr txBox="1"/>
          <p:nvPr/>
        </p:nvSpPr>
        <p:spPr>
          <a:xfrm>
            <a:off x="4296900" y="1152475"/>
            <a:ext cx="4656600" cy="20163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Clr>
                <a:schemeClr val="dk1"/>
              </a:buClr>
              <a:buSzPts val="1100"/>
              <a:buFont typeface="Arial"/>
              <a:buNone/>
            </a:pPr>
            <a:r>
              <a:rPr lang="en" sz="1700">
                <a:solidFill>
                  <a:schemeClr val="dk1"/>
                </a:solidFill>
              </a:rPr>
              <a:t>Choice Magazine Listening</a:t>
            </a:r>
            <a:endParaRPr sz="1700">
              <a:solidFill>
                <a:schemeClr val="dk1"/>
              </a:solidFill>
            </a:endParaRPr>
          </a:p>
          <a:p>
            <a:pPr indent="0" lvl="0" marL="0" rtl="0" algn="ctr">
              <a:spcBef>
                <a:spcPts val="0"/>
              </a:spcBef>
              <a:spcAft>
                <a:spcPts val="0"/>
              </a:spcAft>
              <a:buClr>
                <a:schemeClr val="dk1"/>
              </a:buClr>
              <a:buSzPts val="1100"/>
              <a:buFont typeface="Arial"/>
              <a:buNone/>
            </a:pPr>
            <a:r>
              <a:rPr lang="en" sz="1700">
                <a:solidFill>
                  <a:schemeClr val="dk1"/>
                </a:solidFill>
              </a:rPr>
              <a:t>85 Channel Drive</a:t>
            </a:r>
            <a:endParaRPr sz="1700">
              <a:solidFill>
                <a:schemeClr val="dk1"/>
              </a:solidFill>
            </a:endParaRPr>
          </a:p>
          <a:p>
            <a:pPr indent="0" lvl="0" marL="0" rtl="0" algn="ctr">
              <a:spcBef>
                <a:spcPts val="0"/>
              </a:spcBef>
              <a:spcAft>
                <a:spcPts val="0"/>
              </a:spcAft>
              <a:buClr>
                <a:schemeClr val="dk1"/>
              </a:buClr>
              <a:buSzPts val="1100"/>
              <a:buFont typeface="Arial"/>
              <a:buNone/>
            </a:pPr>
            <a:r>
              <a:rPr lang="en" sz="1700">
                <a:solidFill>
                  <a:schemeClr val="dk1"/>
                </a:solidFill>
              </a:rPr>
              <a:t>Port Washington, NY 11050</a:t>
            </a:r>
            <a:endParaRPr sz="1700">
              <a:solidFill>
                <a:schemeClr val="dk1"/>
              </a:solidFill>
            </a:endParaRPr>
          </a:p>
          <a:p>
            <a:pPr indent="0" lvl="0" marL="0" rtl="0" algn="ctr">
              <a:spcBef>
                <a:spcPts val="0"/>
              </a:spcBef>
              <a:spcAft>
                <a:spcPts val="0"/>
              </a:spcAft>
              <a:buClr>
                <a:schemeClr val="dk1"/>
              </a:buClr>
              <a:buSzPts val="1100"/>
              <a:buFont typeface="Arial"/>
              <a:buNone/>
            </a:pPr>
            <a:r>
              <a:t/>
            </a:r>
            <a:endParaRPr sz="1700">
              <a:solidFill>
                <a:schemeClr val="dk2"/>
              </a:solidFill>
            </a:endParaRPr>
          </a:p>
          <a:p>
            <a:pPr indent="0" lvl="0" marL="0" rtl="0" algn="ctr">
              <a:spcBef>
                <a:spcPts val="0"/>
              </a:spcBef>
              <a:spcAft>
                <a:spcPts val="0"/>
              </a:spcAft>
              <a:buClr>
                <a:schemeClr val="dk1"/>
              </a:buClr>
              <a:buSzPts val="1100"/>
              <a:buFont typeface="Arial"/>
              <a:buNone/>
            </a:pPr>
            <a:r>
              <a:rPr lang="en" sz="1700" u="sng">
                <a:solidFill>
                  <a:schemeClr val="accent5"/>
                </a:solidFill>
                <a:hlinkClick r:id="rId9">
                  <a:extLst>
                    <a:ext uri="{A12FA001-AC4F-418D-AE19-62706E023703}">
                      <ahyp:hlinkClr val="tx"/>
                    </a:ext>
                  </a:extLst>
                </a:hlinkClick>
              </a:rPr>
              <a:t>www.choicemagazinelistening.org</a:t>
            </a:r>
            <a:endParaRPr sz="1700">
              <a:solidFill>
                <a:schemeClr val="dk2"/>
              </a:solidFill>
            </a:endParaRPr>
          </a:p>
          <a:p>
            <a:pPr indent="0" lvl="0" marL="0" rtl="0" algn="ctr">
              <a:spcBef>
                <a:spcPts val="0"/>
              </a:spcBef>
              <a:spcAft>
                <a:spcPts val="0"/>
              </a:spcAft>
              <a:buClr>
                <a:schemeClr val="dk1"/>
              </a:buClr>
              <a:buSzPts val="1100"/>
              <a:buFont typeface="Arial"/>
              <a:buNone/>
            </a:pPr>
            <a:r>
              <a:rPr lang="en" sz="1650">
                <a:solidFill>
                  <a:schemeClr val="dk1"/>
                </a:solidFill>
                <a:highlight>
                  <a:srgbClr val="FFFFFF"/>
                </a:highlight>
              </a:rPr>
              <a:t>Toll-free: 1-888-724-6423</a:t>
            </a:r>
            <a:r>
              <a:rPr lang="en" sz="1700">
                <a:solidFill>
                  <a:schemeClr val="dk2"/>
                </a:solidFill>
              </a:rPr>
              <a:t> </a:t>
            </a:r>
            <a:endParaRPr sz="1700">
              <a:solidFill>
                <a:schemeClr val="dk2"/>
              </a:solidFill>
            </a:endParaRPr>
          </a:p>
          <a:p>
            <a:pPr indent="0" lvl="0" marL="0" rtl="0" algn="ctr">
              <a:spcBef>
                <a:spcPts val="0"/>
              </a:spcBef>
              <a:spcAft>
                <a:spcPts val="0"/>
              </a:spcAft>
              <a:buClr>
                <a:schemeClr val="dk1"/>
              </a:buClr>
              <a:buSzPts val="1100"/>
              <a:buFont typeface="Arial"/>
              <a:buNone/>
            </a:pPr>
            <a:r>
              <a:rPr lang="en" sz="1700" u="sng">
                <a:solidFill>
                  <a:schemeClr val="accent5"/>
                </a:solidFill>
              </a:rPr>
              <a:t>facebook.com/ChoiceMagazineListening</a:t>
            </a:r>
            <a:endParaRPr sz="1700" u="sng">
              <a:solidFill>
                <a:schemeClr val="accent5"/>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ph type="ctrTitle"/>
          </p:nvPr>
        </p:nvSpPr>
        <p:spPr>
          <a:xfrm>
            <a:off x="311700" y="169425"/>
            <a:ext cx="8520600" cy="7926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b="1" lang="en" sz="2500"/>
              <a:t>Presenter</a:t>
            </a:r>
            <a:r>
              <a:rPr b="1" lang="en" sz="2500"/>
              <a:t> Introductions:</a:t>
            </a:r>
            <a:endParaRPr b="1" sz="2500"/>
          </a:p>
        </p:txBody>
      </p:sp>
      <p:sp>
        <p:nvSpPr>
          <p:cNvPr id="62" name="Google Shape;62;p14"/>
          <p:cNvSpPr txBox="1"/>
          <p:nvPr/>
        </p:nvSpPr>
        <p:spPr>
          <a:xfrm>
            <a:off x="264550" y="4028650"/>
            <a:ext cx="1905900" cy="831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t>Michael Tedeschi</a:t>
            </a:r>
            <a:endParaRPr b="1"/>
          </a:p>
          <a:p>
            <a:pPr indent="0" lvl="0" marL="0" rtl="0" algn="l">
              <a:spcBef>
                <a:spcPts val="0"/>
              </a:spcBef>
              <a:spcAft>
                <a:spcPts val="0"/>
              </a:spcAft>
              <a:buNone/>
            </a:pPr>
            <a:r>
              <a:rPr lang="en"/>
              <a:t>Publisher</a:t>
            </a:r>
            <a:endParaRPr/>
          </a:p>
          <a:p>
            <a:pPr indent="0" lvl="0" marL="0" rtl="0" algn="l">
              <a:spcBef>
                <a:spcPts val="0"/>
              </a:spcBef>
              <a:spcAft>
                <a:spcPts val="0"/>
              </a:spcAft>
              <a:buNone/>
            </a:pPr>
            <a:r>
              <a:rPr i="1" lang="en"/>
              <a:t>Port Washington, NY</a:t>
            </a:r>
            <a:endParaRPr i="1"/>
          </a:p>
        </p:txBody>
      </p:sp>
      <p:sp>
        <p:nvSpPr>
          <p:cNvPr id="63" name="Google Shape;63;p14"/>
          <p:cNvSpPr txBox="1"/>
          <p:nvPr/>
        </p:nvSpPr>
        <p:spPr>
          <a:xfrm>
            <a:off x="2300808" y="4028625"/>
            <a:ext cx="1708200" cy="831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t>Jay Popham</a:t>
            </a:r>
            <a:endParaRPr b="1"/>
          </a:p>
          <a:p>
            <a:pPr indent="0" lvl="0" marL="0" rtl="0" algn="l">
              <a:spcBef>
                <a:spcPts val="0"/>
              </a:spcBef>
              <a:spcAft>
                <a:spcPts val="0"/>
              </a:spcAft>
              <a:buNone/>
            </a:pPr>
            <a:r>
              <a:rPr lang="en"/>
              <a:t>Associate Editor</a:t>
            </a:r>
            <a:endParaRPr/>
          </a:p>
          <a:p>
            <a:pPr indent="0" lvl="0" marL="0" rtl="0" algn="l">
              <a:spcBef>
                <a:spcPts val="0"/>
              </a:spcBef>
              <a:spcAft>
                <a:spcPts val="0"/>
              </a:spcAft>
              <a:buNone/>
            </a:pPr>
            <a:r>
              <a:rPr i="1" lang="en"/>
              <a:t>Austin, TX</a:t>
            </a:r>
            <a:endParaRPr i="1"/>
          </a:p>
        </p:txBody>
      </p:sp>
      <p:sp>
        <p:nvSpPr>
          <p:cNvPr id="64" name="Google Shape;64;p14"/>
          <p:cNvSpPr txBox="1"/>
          <p:nvPr/>
        </p:nvSpPr>
        <p:spPr>
          <a:xfrm>
            <a:off x="3754858" y="4028650"/>
            <a:ext cx="1708200" cy="1046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t>Annie Kyrkostas, MLIS</a:t>
            </a:r>
            <a:endParaRPr b="1"/>
          </a:p>
          <a:p>
            <a:pPr indent="0" lvl="0" marL="0" rtl="0" algn="l">
              <a:spcBef>
                <a:spcPts val="0"/>
              </a:spcBef>
              <a:spcAft>
                <a:spcPts val="0"/>
              </a:spcAft>
              <a:buNone/>
            </a:pPr>
            <a:r>
              <a:rPr lang="en"/>
              <a:t>Editor-in-Chief</a:t>
            </a:r>
            <a:endParaRPr/>
          </a:p>
          <a:p>
            <a:pPr indent="0" lvl="0" marL="0" rtl="0" algn="l">
              <a:spcBef>
                <a:spcPts val="0"/>
              </a:spcBef>
              <a:spcAft>
                <a:spcPts val="0"/>
              </a:spcAft>
              <a:buNone/>
            </a:pPr>
            <a:r>
              <a:rPr i="1" lang="en"/>
              <a:t>Long Island, NY</a:t>
            </a:r>
            <a:endParaRPr i="1"/>
          </a:p>
        </p:txBody>
      </p:sp>
      <p:sp>
        <p:nvSpPr>
          <p:cNvPr id="65" name="Google Shape;65;p14"/>
          <p:cNvSpPr txBox="1"/>
          <p:nvPr/>
        </p:nvSpPr>
        <p:spPr>
          <a:xfrm>
            <a:off x="5463058" y="4028650"/>
            <a:ext cx="1708200" cy="831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t>Alfredo Franco</a:t>
            </a:r>
            <a:endParaRPr b="1"/>
          </a:p>
          <a:p>
            <a:pPr indent="0" lvl="0" marL="0" rtl="0" algn="l">
              <a:spcBef>
                <a:spcPts val="0"/>
              </a:spcBef>
              <a:spcAft>
                <a:spcPts val="0"/>
              </a:spcAft>
              <a:buNone/>
            </a:pPr>
            <a:r>
              <a:rPr lang="en"/>
              <a:t>Associate Editor</a:t>
            </a:r>
            <a:endParaRPr/>
          </a:p>
          <a:p>
            <a:pPr indent="0" lvl="0" marL="0" rtl="0" algn="l">
              <a:spcBef>
                <a:spcPts val="0"/>
              </a:spcBef>
              <a:spcAft>
                <a:spcPts val="0"/>
              </a:spcAft>
              <a:buNone/>
            </a:pPr>
            <a:r>
              <a:rPr i="1" lang="en"/>
              <a:t>New Jersey</a:t>
            </a:r>
            <a:endParaRPr i="1"/>
          </a:p>
        </p:txBody>
      </p:sp>
      <p:sp>
        <p:nvSpPr>
          <p:cNvPr id="66" name="Google Shape;66;p14"/>
          <p:cNvSpPr txBox="1"/>
          <p:nvPr/>
        </p:nvSpPr>
        <p:spPr>
          <a:xfrm>
            <a:off x="7171258" y="4028650"/>
            <a:ext cx="1708200" cy="831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t>Raquel Sime</a:t>
            </a:r>
            <a:endParaRPr b="1"/>
          </a:p>
          <a:p>
            <a:pPr indent="0" lvl="0" marL="0" rtl="0" algn="l">
              <a:spcBef>
                <a:spcPts val="0"/>
              </a:spcBef>
              <a:spcAft>
                <a:spcPts val="0"/>
              </a:spcAft>
              <a:buNone/>
            </a:pPr>
            <a:r>
              <a:rPr lang="en"/>
              <a:t>Office Manager</a:t>
            </a:r>
            <a:endParaRPr/>
          </a:p>
          <a:p>
            <a:pPr indent="0" lvl="0" marL="0" rtl="0" algn="l">
              <a:spcBef>
                <a:spcPts val="0"/>
              </a:spcBef>
              <a:spcAft>
                <a:spcPts val="0"/>
              </a:spcAft>
              <a:buNone/>
            </a:pPr>
            <a:r>
              <a:rPr i="1" lang="en"/>
              <a:t>Long Island, NY</a:t>
            </a:r>
            <a:endParaRPr i="1"/>
          </a:p>
        </p:txBody>
      </p:sp>
      <p:pic>
        <p:nvPicPr>
          <p:cNvPr id="67" name="Google Shape;67;p14"/>
          <p:cNvPicPr preferRelativeResize="0"/>
          <p:nvPr/>
        </p:nvPicPr>
        <p:blipFill>
          <a:blip r:embed="rId3">
            <a:alphaModFix/>
          </a:blip>
          <a:stretch>
            <a:fillRect/>
          </a:stretch>
        </p:blipFill>
        <p:spPr>
          <a:xfrm>
            <a:off x="3768873" y="1661248"/>
            <a:ext cx="1600201" cy="1947672"/>
          </a:xfrm>
          <a:prstGeom prst="rect">
            <a:avLst/>
          </a:prstGeom>
          <a:noFill/>
          <a:ln>
            <a:noFill/>
          </a:ln>
        </p:spPr>
      </p:pic>
      <p:pic>
        <p:nvPicPr>
          <p:cNvPr id="68" name="Google Shape;68;p14"/>
          <p:cNvPicPr preferRelativeResize="0"/>
          <p:nvPr/>
        </p:nvPicPr>
        <p:blipFill>
          <a:blip r:embed="rId4">
            <a:alphaModFix/>
          </a:blip>
          <a:stretch>
            <a:fillRect/>
          </a:stretch>
        </p:blipFill>
        <p:spPr>
          <a:xfrm>
            <a:off x="311693" y="1661261"/>
            <a:ext cx="1600201" cy="1947672"/>
          </a:xfrm>
          <a:prstGeom prst="rect">
            <a:avLst/>
          </a:prstGeom>
          <a:noFill/>
          <a:ln>
            <a:noFill/>
          </a:ln>
        </p:spPr>
      </p:pic>
      <p:pic>
        <p:nvPicPr>
          <p:cNvPr id="69" name="Google Shape;69;p14"/>
          <p:cNvPicPr preferRelativeResize="0"/>
          <p:nvPr/>
        </p:nvPicPr>
        <p:blipFill rotWithShape="1">
          <a:blip r:embed="rId5">
            <a:alphaModFix/>
          </a:blip>
          <a:srcRect b="23451" l="22401" r="28919" t="23456"/>
          <a:stretch/>
        </p:blipFill>
        <p:spPr>
          <a:xfrm>
            <a:off x="7279249" y="1628326"/>
            <a:ext cx="1600201" cy="1947672"/>
          </a:xfrm>
          <a:prstGeom prst="rect">
            <a:avLst/>
          </a:prstGeom>
          <a:noFill/>
          <a:ln>
            <a:noFill/>
          </a:ln>
        </p:spPr>
      </p:pic>
      <p:pic>
        <p:nvPicPr>
          <p:cNvPr id="70" name="Google Shape;70;p14"/>
          <p:cNvPicPr preferRelativeResize="0"/>
          <p:nvPr/>
        </p:nvPicPr>
        <p:blipFill rotWithShape="1">
          <a:blip r:embed="rId6">
            <a:alphaModFix/>
          </a:blip>
          <a:srcRect b="0" l="26955" r="21107" t="0"/>
          <a:stretch/>
        </p:blipFill>
        <p:spPr>
          <a:xfrm>
            <a:off x="5524050" y="1661250"/>
            <a:ext cx="1600200" cy="1947672"/>
          </a:xfrm>
          <a:prstGeom prst="rect">
            <a:avLst/>
          </a:prstGeom>
          <a:noFill/>
          <a:ln>
            <a:noFill/>
          </a:ln>
        </p:spPr>
      </p:pic>
      <p:pic>
        <p:nvPicPr>
          <p:cNvPr id="71" name="Google Shape;71;p14"/>
          <p:cNvPicPr preferRelativeResize="0"/>
          <p:nvPr/>
        </p:nvPicPr>
        <p:blipFill>
          <a:blip r:embed="rId7">
            <a:alphaModFix/>
          </a:blip>
          <a:stretch>
            <a:fillRect/>
          </a:stretch>
        </p:blipFill>
        <p:spPr>
          <a:xfrm>
            <a:off x="2040287" y="1660838"/>
            <a:ext cx="1600201" cy="1948478"/>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About </a:t>
            </a:r>
            <a:r>
              <a:rPr b="1" lang="en"/>
              <a:t>U</a:t>
            </a:r>
            <a:r>
              <a:rPr b="1" lang="en"/>
              <a:t>s:</a:t>
            </a:r>
            <a:endParaRPr b="1"/>
          </a:p>
        </p:txBody>
      </p:sp>
      <p:sp>
        <p:nvSpPr>
          <p:cNvPr id="77" name="Google Shape;77;p15"/>
          <p:cNvSpPr txBox="1"/>
          <p:nvPr>
            <p:ph idx="1" type="body"/>
          </p:nvPr>
        </p:nvSpPr>
        <p:spPr>
          <a:xfrm>
            <a:off x="231975" y="1071050"/>
            <a:ext cx="5375400" cy="35790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chemeClr val="dk1"/>
              </a:buClr>
              <a:buSzPts val="1800"/>
              <a:buChar char="-"/>
            </a:pPr>
            <a:r>
              <a:rPr lang="en">
                <a:solidFill>
                  <a:schemeClr val="dk1"/>
                </a:solidFill>
              </a:rPr>
              <a:t>Founded in 1962 by philanthropist </a:t>
            </a:r>
            <a:br>
              <a:rPr lang="en">
                <a:solidFill>
                  <a:schemeClr val="dk1"/>
                </a:solidFill>
              </a:rPr>
            </a:br>
            <a:r>
              <a:rPr b="1" lang="en">
                <a:solidFill>
                  <a:schemeClr val="dk1"/>
                </a:solidFill>
              </a:rPr>
              <a:t>LuEsther T. Mertz</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Based</a:t>
            </a:r>
            <a:r>
              <a:rPr lang="en">
                <a:solidFill>
                  <a:schemeClr val="dk1"/>
                </a:solidFill>
              </a:rPr>
              <a:t> in Port Washington, NY</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5 staff</a:t>
            </a:r>
            <a:endParaRPr>
              <a:solidFill>
                <a:schemeClr val="dk1"/>
              </a:solidFill>
            </a:endParaRPr>
          </a:p>
          <a:p>
            <a:pPr indent="-368300" lvl="0" marL="457200" rtl="0" algn="l">
              <a:spcBef>
                <a:spcPts val="0"/>
              </a:spcBef>
              <a:spcAft>
                <a:spcPts val="0"/>
              </a:spcAft>
              <a:buClr>
                <a:schemeClr val="dk1"/>
              </a:buClr>
              <a:buSzPts val="2200"/>
              <a:buChar char="-"/>
            </a:pPr>
            <a:r>
              <a:rPr lang="en">
                <a:solidFill>
                  <a:schemeClr val="dk1"/>
                </a:solidFill>
              </a:rPr>
              <a:t>CML's mission: “charitable, literary, and educational,” to empower people with print disabilities by giving them access to the same information and literature that sighted individuals enjoy</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Provided free in a range of formats</a:t>
            </a:r>
            <a:endParaRPr>
              <a:solidFill>
                <a:schemeClr val="dk1"/>
              </a:solidFill>
            </a:endParaRPr>
          </a:p>
        </p:txBody>
      </p:sp>
      <p:sp>
        <p:nvSpPr>
          <p:cNvPr id="78" name="Google Shape;78;p15"/>
          <p:cNvSpPr txBox="1"/>
          <p:nvPr/>
        </p:nvSpPr>
        <p:spPr>
          <a:xfrm>
            <a:off x="6424350" y="445025"/>
            <a:ext cx="2408100" cy="41238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t/>
            </a:r>
            <a:endParaRPr/>
          </a:p>
        </p:txBody>
      </p:sp>
      <p:pic>
        <p:nvPicPr>
          <p:cNvPr id="79" name="Google Shape;79;p15"/>
          <p:cNvPicPr preferRelativeResize="0"/>
          <p:nvPr/>
        </p:nvPicPr>
        <p:blipFill rotWithShape="1">
          <a:blip r:embed="rId3">
            <a:alphaModFix/>
          </a:blip>
          <a:srcRect b="0" l="24094" r="12380" t="0"/>
          <a:stretch/>
        </p:blipFill>
        <p:spPr>
          <a:xfrm>
            <a:off x="5727450" y="1071050"/>
            <a:ext cx="3052351" cy="3203325"/>
          </a:xfrm>
          <a:prstGeom prst="rect">
            <a:avLst/>
          </a:prstGeom>
          <a:noFill/>
          <a:ln>
            <a:noFill/>
          </a:ln>
          <a:effectLst>
            <a:outerShdw blurRad="57150" rotWithShape="0" algn="bl" dir="5400000" dist="19050">
              <a:srgbClr val="0000FF">
                <a:alpha val="80000"/>
              </a:srgbClr>
            </a:outerShdw>
          </a:effectLst>
        </p:spPr>
      </p:pic>
      <p:sp>
        <p:nvSpPr>
          <p:cNvPr id="80" name="Google Shape;80;p15"/>
          <p:cNvSpPr txBox="1"/>
          <p:nvPr/>
        </p:nvSpPr>
        <p:spPr>
          <a:xfrm>
            <a:off x="6049575" y="4375575"/>
            <a:ext cx="2408100" cy="537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200"/>
              </a:spcAft>
              <a:buNone/>
            </a:pPr>
            <a:r>
              <a:rPr b="1" lang="en" sz="2000">
                <a:solidFill>
                  <a:schemeClr val="dk1"/>
                </a:solidFill>
              </a:rPr>
              <a:t>LuEsther T. Mertz</a:t>
            </a:r>
            <a:endParaRPr sz="1800">
              <a:solidFill>
                <a:schemeClr val="dk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CML Vision Statement</a:t>
            </a:r>
            <a:endParaRPr b="1"/>
          </a:p>
        </p:txBody>
      </p:sp>
      <p:sp>
        <p:nvSpPr>
          <p:cNvPr id="86" name="Google Shape;86;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a:solidFill>
                  <a:schemeClr val="dk1"/>
                </a:solidFill>
              </a:rPr>
              <a:t>Choice Magazine Listening seeks to address the problem of limited access to information and literature for people with blindness or print disability.</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None/>
            </a:pPr>
            <a:r>
              <a:rPr lang="en">
                <a:solidFill>
                  <a:schemeClr val="dk1"/>
                </a:solidFill>
              </a:rPr>
              <a:t>We aim to solve this problem by providing a free audio magazine that allows our listeners to stay connected to current events, literature, and the arts. </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en">
                <a:solidFill>
                  <a:schemeClr val="dk1"/>
                </a:solidFill>
              </a:rPr>
              <a:t>We seek to emphasize writings that are </a:t>
            </a:r>
            <a:r>
              <a:rPr b="1" lang="en">
                <a:solidFill>
                  <a:schemeClr val="dk1"/>
                </a:solidFill>
              </a:rPr>
              <a:t>insightful, humane, thought-provoking, enlightening, possibility-driven, candid, persuasive, and vital</a:t>
            </a:r>
            <a:r>
              <a:rPr lang="en">
                <a:solidFill>
                  <a:schemeClr val="dk1"/>
                </a:solidFill>
              </a:rPr>
              <a:t>—we want to capture the full range of what people can be, do, and imagine with words.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About our publication, Choice Magazine Listening:</a:t>
            </a:r>
            <a:endParaRPr b="1"/>
          </a:p>
        </p:txBody>
      </p:sp>
      <p:sp>
        <p:nvSpPr>
          <p:cNvPr id="92" name="Google Shape;92;p17"/>
          <p:cNvSpPr txBox="1"/>
          <p:nvPr>
            <p:ph idx="1" type="body"/>
          </p:nvPr>
        </p:nvSpPr>
        <p:spPr>
          <a:xfrm>
            <a:off x="311700" y="1017725"/>
            <a:ext cx="8520600" cy="3416400"/>
          </a:xfrm>
          <a:prstGeom prst="rect">
            <a:avLst/>
          </a:prstGeom>
        </p:spPr>
        <p:txBody>
          <a:bodyPr anchorCtr="0" anchor="t" bIns="91425" lIns="91425" spcFirstLastPara="1" rIns="91425" wrap="square" tIns="91425">
            <a:noAutofit/>
          </a:bodyPr>
          <a:lstStyle/>
          <a:p>
            <a:pPr indent="-355600" lvl="0" marL="457200" rtl="0" algn="l">
              <a:lnSpc>
                <a:spcPct val="95000"/>
              </a:lnSpc>
              <a:spcBef>
                <a:spcPts val="0"/>
              </a:spcBef>
              <a:spcAft>
                <a:spcPts val="0"/>
              </a:spcAft>
              <a:buClr>
                <a:schemeClr val="dk1"/>
              </a:buClr>
              <a:buSzPts val="2000"/>
              <a:buChar char="-"/>
            </a:pPr>
            <a:r>
              <a:rPr lang="en" sz="2000">
                <a:solidFill>
                  <a:schemeClr val="dk1"/>
                </a:solidFill>
              </a:rPr>
              <a:t>A </a:t>
            </a:r>
            <a:r>
              <a:rPr b="1" lang="en" sz="2000">
                <a:solidFill>
                  <a:schemeClr val="dk1"/>
                </a:solidFill>
              </a:rPr>
              <a:t>free</a:t>
            </a:r>
            <a:r>
              <a:rPr lang="en" sz="2000">
                <a:solidFill>
                  <a:schemeClr val="dk1"/>
                </a:solidFill>
              </a:rPr>
              <a:t> talking book </a:t>
            </a:r>
            <a:r>
              <a:rPr lang="en" sz="2000">
                <a:solidFill>
                  <a:schemeClr val="dk1"/>
                </a:solidFill>
              </a:rPr>
              <a:t>anthology of the best in </a:t>
            </a:r>
            <a:r>
              <a:rPr b="1" lang="en" sz="2000">
                <a:solidFill>
                  <a:schemeClr val="dk1"/>
                </a:solidFill>
              </a:rPr>
              <a:t>literary and magazine writing</a:t>
            </a:r>
            <a:r>
              <a:rPr lang="en" sz="2000">
                <a:solidFill>
                  <a:schemeClr val="dk1"/>
                </a:solidFill>
              </a:rPr>
              <a:t>. </a:t>
            </a:r>
            <a:endParaRPr sz="2000">
              <a:solidFill>
                <a:schemeClr val="dk1"/>
              </a:solidFill>
            </a:endParaRPr>
          </a:p>
          <a:p>
            <a:pPr indent="-342900" lvl="1" marL="914400" rtl="0" algn="l">
              <a:lnSpc>
                <a:spcPct val="95000"/>
              </a:lnSpc>
              <a:spcBef>
                <a:spcPts val="0"/>
              </a:spcBef>
              <a:spcAft>
                <a:spcPts val="0"/>
              </a:spcAft>
              <a:buClr>
                <a:schemeClr val="dk1"/>
              </a:buClr>
              <a:buSzPts val="1800"/>
              <a:buChar char="-"/>
            </a:pPr>
            <a:r>
              <a:rPr b="1" lang="en" sz="1800">
                <a:solidFill>
                  <a:schemeClr val="dk1"/>
                </a:solidFill>
              </a:rPr>
              <a:t>12 hours</a:t>
            </a:r>
            <a:r>
              <a:rPr lang="en" sz="1800">
                <a:solidFill>
                  <a:schemeClr val="dk1"/>
                </a:solidFill>
              </a:rPr>
              <a:t> of listening, released </a:t>
            </a:r>
            <a:r>
              <a:rPr b="1" lang="en" sz="1800">
                <a:solidFill>
                  <a:schemeClr val="dk1"/>
                </a:solidFill>
              </a:rPr>
              <a:t>quarterly</a:t>
            </a:r>
            <a:endParaRPr b="1" sz="1800">
              <a:solidFill>
                <a:schemeClr val="dk1"/>
              </a:solidFill>
            </a:endParaRPr>
          </a:p>
          <a:p>
            <a:pPr indent="-342900" lvl="1" marL="914400" rtl="0" algn="l">
              <a:lnSpc>
                <a:spcPct val="95000"/>
              </a:lnSpc>
              <a:spcBef>
                <a:spcPts val="0"/>
              </a:spcBef>
              <a:spcAft>
                <a:spcPts val="0"/>
              </a:spcAft>
              <a:buClr>
                <a:schemeClr val="dk1"/>
              </a:buClr>
              <a:buSzPts val="1800"/>
              <a:buChar char="-"/>
            </a:pPr>
            <a:r>
              <a:rPr lang="en" sz="1800">
                <a:solidFill>
                  <a:schemeClr val="dk1"/>
                </a:solidFill>
              </a:rPr>
              <a:t>Drawn from a list of nearly 100 outstanding periodicals</a:t>
            </a:r>
            <a:endParaRPr sz="1800">
              <a:solidFill>
                <a:schemeClr val="dk1"/>
              </a:solidFill>
            </a:endParaRPr>
          </a:p>
          <a:p>
            <a:pPr indent="-342900" lvl="1" marL="914400" rtl="0" algn="l">
              <a:lnSpc>
                <a:spcPct val="95000"/>
              </a:lnSpc>
              <a:spcBef>
                <a:spcPts val="0"/>
              </a:spcBef>
              <a:spcAft>
                <a:spcPts val="0"/>
              </a:spcAft>
              <a:buClr>
                <a:schemeClr val="dk1"/>
              </a:buClr>
              <a:buSzPts val="1800"/>
              <a:buChar char="-"/>
            </a:pPr>
            <a:r>
              <a:rPr lang="en" sz="1800">
                <a:solidFill>
                  <a:schemeClr val="dk1"/>
                </a:solidFill>
              </a:rPr>
              <a:t>Professionally recorded by Talking Book Publishers in Denver, Colorado</a:t>
            </a:r>
            <a:endParaRPr sz="1800">
              <a:solidFill>
                <a:schemeClr val="dk1"/>
              </a:solidFill>
            </a:endParaRPr>
          </a:p>
          <a:p>
            <a:pPr indent="-342900" lvl="1" marL="914400" rtl="0" algn="l">
              <a:lnSpc>
                <a:spcPct val="95000"/>
              </a:lnSpc>
              <a:spcBef>
                <a:spcPts val="0"/>
              </a:spcBef>
              <a:spcAft>
                <a:spcPts val="0"/>
              </a:spcAft>
              <a:buClr>
                <a:schemeClr val="dk1"/>
              </a:buClr>
              <a:buSzPts val="1800"/>
              <a:buChar char="-"/>
            </a:pPr>
            <a:r>
              <a:rPr lang="en" sz="1800">
                <a:solidFill>
                  <a:schemeClr val="dk1"/>
                </a:solidFill>
              </a:rPr>
              <a:t>Includes </a:t>
            </a:r>
            <a:r>
              <a:rPr lang="en" sz="1800" u="sng">
                <a:solidFill>
                  <a:schemeClr val="dk1"/>
                </a:solidFill>
              </a:rPr>
              <a:t>all</a:t>
            </a:r>
            <a:r>
              <a:rPr lang="en" sz="1800">
                <a:solidFill>
                  <a:schemeClr val="dk1"/>
                </a:solidFill>
              </a:rPr>
              <a:t> forms of writing—</a:t>
            </a:r>
            <a:endParaRPr sz="1800">
              <a:solidFill>
                <a:schemeClr val="dk1"/>
              </a:solidFill>
            </a:endParaRPr>
          </a:p>
          <a:p>
            <a:pPr indent="-342900" lvl="2" marL="1371600" rtl="0" algn="l">
              <a:lnSpc>
                <a:spcPct val="95000"/>
              </a:lnSpc>
              <a:spcBef>
                <a:spcPts val="0"/>
              </a:spcBef>
              <a:spcAft>
                <a:spcPts val="0"/>
              </a:spcAft>
              <a:buClr>
                <a:schemeClr val="dk1"/>
              </a:buClr>
              <a:buSzPts val="1800"/>
              <a:buChar char="-"/>
            </a:pPr>
            <a:r>
              <a:rPr lang="en" sz="1800">
                <a:solidFill>
                  <a:schemeClr val="dk1"/>
                </a:solidFill>
              </a:rPr>
              <a:t>Fiction [</a:t>
            </a:r>
            <a:r>
              <a:rPr i="1" lang="en" sz="1800">
                <a:solidFill>
                  <a:schemeClr val="dk1"/>
                </a:solidFill>
              </a:rPr>
              <a:t>Hernan Diaz, Louise Erdrich, Wendell Berry</a:t>
            </a:r>
            <a:r>
              <a:rPr lang="en" sz="1800">
                <a:solidFill>
                  <a:schemeClr val="dk1"/>
                </a:solidFill>
              </a:rPr>
              <a:t>] </a:t>
            </a:r>
            <a:endParaRPr sz="1800">
              <a:solidFill>
                <a:schemeClr val="dk1"/>
              </a:solidFill>
            </a:endParaRPr>
          </a:p>
          <a:p>
            <a:pPr indent="-342900" lvl="2" marL="1371600" rtl="0" algn="l">
              <a:lnSpc>
                <a:spcPct val="95000"/>
              </a:lnSpc>
              <a:spcBef>
                <a:spcPts val="0"/>
              </a:spcBef>
              <a:spcAft>
                <a:spcPts val="0"/>
              </a:spcAft>
              <a:buClr>
                <a:schemeClr val="dk1"/>
              </a:buClr>
              <a:buSzPts val="1800"/>
              <a:buChar char="-"/>
            </a:pPr>
            <a:r>
              <a:rPr lang="en" sz="1800">
                <a:solidFill>
                  <a:schemeClr val="dk1"/>
                </a:solidFill>
              </a:rPr>
              <a:t>Nonfiction [</a:t>
            </a:r>
            <a:r>
              <a:rPr i="1" lang="en" sz="1800">
                <a:solidFill>
                  <a:schemeClr val="dk1"/>
                </a:solidFill>
              </a:rPr>
              <a:t>Dan Barry, Fintan O’Toole, David Wallace-Wells</a:t>
            </a:r>
            <a:r>
              <a:rPr lang="en" sz="1800">
                <a:solidFill>
                  <a:schemeClr val="dk1"/>
                </a:solidFill>
              </a:rPr>
              <a:t>]</a:t>
            </a:r>
            <a:endParaRPr sz="1800">
              <a:solidFill>
                <a:schemeClr val="dk1"/>
              </a:solidFill>
            </a:endParaRPr>
          </a:p>
          <a:p>
            <a:pPr indent="-342900" lvl="2" marL="1371600" rtl="0" algn="l">
              <a:lnSpc>
                <a:spcPct val="95000"/>
              </a:lnSpc>
              <a:spcBef>
                <a:spcPts val="0"/>
              </a:spcBef>
              <a:spcAft>
                <a:spcPts val="0"/>
              </a:spcAft>
              <a:buClr>
                <a:schemeClr val="dk1"/>
              </a:buClr>
              <a:buSzPts val="1800"/>
              <a:buChar char="-"/>
            </a:pPr>
            <a:r>
              <a:rPr lang="en" sz="1800">
                <a:solidFill>
                  <a:schemeClr val="dk1"/>
                </a:solidFill>
              </a:rPr>
              <a:t>Poetry [</a:t>
            </a:r>
            <a:r>
              <a:rPr i="1" lang="en" sz="1800">
                <a:solidFill>
                  <a:schemeClr val="dk1"/>
                </a:solidFill>
              </a:rPr>
              <a:t>Jorie Graham, Sharon Olds, Yusef Komunyakaa</a:t>
            </a:r>
            <a:r>
              <a:rPr lang="en" sz="1800">
                <a:solidFill>
                  <a:schemeClr val="dk1"/>
                </a:solidFill>
              </a:rPr>
              <a:t>]</a:t>
            </a:r>
            <a:endParaRPr sz="1800">
              <a:solidFill>
                <a:schemeClr val="dk1"/>
              </a:solidFill>
            </a:endParaRPr>
          </a:p>
          <a:p>
            <a:pPr indent="-342900" lvl="2" marL="1371600" rtl="0" algn="l">
              <a:lnSpc>
                <a:spcPct val="95000"/>
              </a:lnSpc>
              <a:spcBef>
                <a:spcPts val="0"/>
              </a:spcBef>
              <a:spcAft>
                <a:spcPts val="0"/>
              </a:spcAft>
              <a:buClr>
                <a:schemeClr val="dk1"/>
              </a:buClr>
              <a:buSzPts val="1800"/>
              <a:buChar char="-"/>
            </a:pPr>
            <a:r>
              <a:rPr lang="en" sz="1800">
                <a:solidFill>
                  <a:schemeClr val="dk1"/>
                </a:solidFill>
              </a:rPr>
              <a:t>Interviews [</a:t>
            </a:r>
            <a:r>
              <a:rPr i="1" lang="en" sz="1800">
                <a:solidFill>
                  <a:schemeClr val="dk1"/>
                </a:solidFill>
              </a:rPr>
              <a:t>Mel Brooks, Ray Kurzweil, Maya Angelou, John le Carré</a:t>
            </a:r>
            <a:r>
              <a:rPr lang="en" sz="1800">
                <a:solidFill>
                  <a:schemeClr val="dk1"/>
                </a:solidFill>
              </a:rPr>
              <a:t>]</a:t>
            </a:r>
            <a:endParaRPr sz="1800">
              <a:solidFill>
                <a:schemeClr val="dk1"/>
              </a:solidFill>
            </a:endParaRPr>
          </a:p>
          <a:p>
            <a:pPr indent="-342900" lvl="2" marL="1371600" rtl="0" algn="l">
              <a:lnSpc>
                <a:spcPct val="95000"/>
              </a:lnSpc>
              <a:spcBef>
                <a:spcPts val="0"/>
              </a:spcBef>
              <a:spcAft>
                <a:spcPts val="0"/>
              </a:spcAft>
              <a:buClr>
                <a:schemeClr val="dk1"/>
              </a:buClr>
              <a:buSzPts val="1800"/>
              <a:buChar char="-"/>
            </a:pPr>
            <a:r>
              <a:rPr lang="en" sz="1800">
                <a:solidFill>
                  <a:schemeClr val="dk1"/>
                </a:solidFill>
              </a:rPr>
              <a:t>Essays [</a:t>
            </a:r>
            <a:r>
              <a:rPr i="1" lang="en" sz="1800">
                <a:solidFill>
                  <a:schemeClr val="dk1"/>
                </a:solidFill>
              </a:rPr>
              <a:t>Richard Russo, Barry Lopez, Jon Mooallem, Ishion Hutchinson</a:t>
            </a:r>
            <a:r>
              <a:rPr lang="en" sz="1800">
                <a:solidFill>
                  <a:schemeClr val="dk1"/>
                </a:solidFill>
              </a:rPr>
              <a:t>]</a:t>
            </a:r>
            <a:endParaRPr sz="1800">
              <a:solidFill>
                <a:schemeClr val="dk1"/>
              </a:solidFill>
            </a:endParaRPr>
          </a:p>
          <a:p>
            <a:pPr indent="-342900" lvl="1" marL="914400" rtl="0" algn="l">
              <a:lnSpc>
                <a:spcPct val="95000"/>
              </a:lnSpc>
              <a:spcBef>
                <a:spcPts val="0"/>
              </a:spcBef>
              <a:spcAft>
                <a:spcPts val="0"/>
              </a:spcAft>
              <a:buClr>
                <a:schemeClr val="dk1"/>
              </a:buClr>
              <a:buSzPts val="1800"/>
              <a:buChar char="-"/>
            </a:pPr>
            <a:r>
              <a:rPr lang="en" sz="1800">
                <a:solidFill>
                  <a:schemeClr val="dk1"/>
                </a:solidFill>
              </a:rPr>
              <a:t>We want to provide something for </a:t>
            </a:r>
            <a:r>
              <a:rPr b="1" lang="en" sz="1800">
                <a:solidFill>
                  <a:schemeClr val="dk1"/>
                </a:solidFill>
              </a:rPr>
              <a:t>everyone</a:t>
            </a:r>
            <a:endParaRPr sz="16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Our Subscribers:</a:t>
            </a:r>
            <a:endParaRPr b="1"/>
          </a:p>
        </p:txBody>
      </p:sp>
      <p:sp>
        <p:nvSpPr>
          <p:cNvPr id="98" name="Google Shape;98;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solidFill>
                  <a:schemeClr val="dk1"/>
                </a:solidFill>
              </a:rPr>
              <a:t>CML is a publication for a </a:t>
            </a:r>
            <a:r>
              <a:rPr b="1" lang="en" sz="1400">
                <a:solidFill>
                  <a:schemeClr val="dk1"/>
                </a:solidFill>
              </a:rPr>
              <a:t>general audience</a:t>
            </a:r>
            <a:r>
              <a:rPr lang="en" sz="1400">
                <a:solidFill>
                  <a:schemeClr val="dk1"/>
                </a:solidFill>
              </a:rPr>
              <a:t> of </a:t>
            </a:r>
            <a:r>
              <a:rPr b="1" lang="en" sz="1400">
                <a:solidFill>
                  <a:schemeClr val="dk1"/>
                </a:solidFill>
              </a:rPr>
              <a:t>adult readers</a:t>
            </a:r>
            <a:r>
              <a:rPr lang="en" sz="1400">
                <a:solidFill>
                  <a:schemeClr val="dk1"/>
                </a:solidFill>
              </a:rPr>
              <a:t> with blindness, low vision, or any other print disability, as defined by the </a:t>
            </a:r>
            <a:r>
              <a:rPr lang="en" sz="1400">
                <a:solidFill>
                  <a:schemeClr val="dk1"/>
                </a:solidFill>
              </a:rPr>
              <a:t>National Library Service for the Blind and Print Disabled </a:t>
            </a:r>
            <a:r>
              <a:rPr b="1" lang="en" sz="1400">
                <a:solidFill>
                  <a:schemeClr val="dk1"/>
                </a:solidFill>
              </a:rPr>
              <a:t>(NLS)</a:t>
            </a:r>
            <a:r>
              <a:rPr lang="en" sz="1400">
                <a:solidFill>
                  <a:schemeClr val="dk1"/>
                </a:solidFill>
              </a:rPr>
              <a:t>: </a:t>
            </a:r>
            <a:endParaRPr sz="1400">
              <a:solidFill>
                <a:schemeClr val="dk1"/>
              </a:solidFill>
            </a:endParaRPr>
          </a:p>
          <a:p>
            <a:pPr indent="0" lvl="0" marL="0" rtl="0" algn="l">
              <a:spcBef>
                <a:spcPts val="1200"/>
              </a:spcBef>
              <a:spcAft>
                <a:spcPts val="0"/>
              </a:spcAft>
              <a:buNone/>
            </a:pPr>
            <a:r>
              <a:rPr lang="en" sz="1400" u="sng">
                <a:solidFill>
                  <a:srgbClr val="333333"/>
                </a:solidFill>
                <a:highlight>
                  <a:srgbClr val="FFFFFF"/>
                </a:highlight>
                <a:latin typeface="Roboto"/>
                <a:ea typeface="Roboto"/>
                <a:cs typeface="Roboto"/>
                <a:sym typeface="Roboto"/>
              </a:rPr>
              <a:t>Any resident of the United States</a:t>
            </a:r>
            <a:r>
              <a:rPr lang="en" sz="1400">
                <a:solidFill>
                  <a:srgbClr val="333333"/>
                </a:solidFill>
                <a:highlight>
                  <a:srgbClr val="FFFFFF"/>
                </a:highlight>
                <a:latin typeface="Roboto"/>
                <a:ea typeface="Roboto"/>
                <a:cs typeface="Roboto"/>
                <a:sym typeface="Roboto"/>
              </a:rPr>
              <a:t> or American citizen living abroad who is unable to read or use regular print materials as a result of </a:t>
            </a:r>
            <a:r>
              <a:rPr lang="en" sz="1400" u="sng">
                <a:solidFill>
                  <a:srgbClr val="333333"/>
                </a:solidFill>
                <a:highlight>
                  <a:srgbClr val="FFFFFF"/>
                </a:highlight>
                <a:latin typeface="Roboto"/>
                <a:ea typeface="Roboto"/>
                <a:cs typeface="Roboto"/>
                <a:sym typeface="Roboto"/>
              </a:rPr>
              <a:t>temporary or permanent visual or physical limitations</a:t>
            </a:r>
            <a:r>
              <a:rPr lang="en" sz="1400">
                <a:solidFill>
                  <a:srgbClr val="333333"/>
                </a:solidFill>
                <a:highlight>
                  <a:srgbClr val="FFFFFF"/>
                </a:highlight>
                <a:latin typeface="Roboto"/>
                <a:ea typeface="Roboto"/>
                <a:cs typeface="Roboto"/>
                <a:sym typeface="Roboto"/>
              </a:rPr>
              <a:t> may receive service through NLS. This includes those who are blind or have a visual, physical, perceptual, or reading disability that prevents them from reading or handling print materials.</a:t>
            </a:r>
            <a:endParaRPr sz="1400">
              <a:solidFill>
                <a:schemeClr val="dk1"/>
              </a:solidFill>
            </a:endParaRPr>
          </a:p>
          <a:p>
            <a:pPr indent="0" lvl="0" marL="0" rtl="0" algn="l">
              <a:spcBef>
                <a:spcPts val="1200"/>
              </a:spcBef>
              <a:spcAft>
                <a:spcPts val="0"/>
              </a:spcAft>
              <a:buNone/>
            </a:pPr>
            <a:r>
              <a:rPr lang="en" sz="1400">
                <a:solidFill>
                  <a:schemeClr val="dk1"/>
                </a:solidFill>
              </a:rPr>
              <a:t>We seek listeners with a passion for literature, the arts, and the life of the mind. </a:t>
            </a:r>
            <a:endParaRPr sz="1400">
              <a:solidFill>
                <a:schemeClr val="dk1"/>
              </a:solidFill>
            </a:endParaRPr>
          </a:p>
          <a:p>
            <a:pPr indent="0" lvl="0" marL="0" rtl="0" algn="l">
              <a:spcBef>
                <a:spcPts val="1200"/>
              </a:spcBef>
              <a:spcAft>
                <a:spcPts val="0"/>
              </a:spcAft>
              <a:buNone/>
            </a:pPr>
            <a:r>
              <a:rPr b="1" lang="en" sz="1400">
                <a:solidFill>
                  <a:schemeClr val="dk1"/>
                </a:solidFill>
              </a:rPr>
              <a:t>Listeners’</a:t>
            </a:r>
            <a:r>
              <a:rPr lang="en" sz="1400">
                <a:solidFill>
                  <a:schemeClr val="dk1"/>
                </a:solidFill>
              </a:rPr>
              <a:t> </a:t>
            </a:r>
            <a:r>
              <a:rPr b="1" lang="en" sz="1400">
                <a:solidFill>
                  <a:schemeClr val="dk1"/>
                </a:solidFill>
              </a:rPr>
              <a:t>eligibility</a:t>
            </a:r>
            <a:r>
              <a:rPr lang="en" sz="1400">
                <a:solidFill>
                  <a:schemeClr val="dk1"/>
                </a:solidFill>
              </a:rPr>
              <a:t> is attested to by a certifying authority and validated by the NLS network. </a:t>
            </a:r>
            <a:endParaRPr sz="1400">
              <a:solidFill>
                <a:schemeClr val="dk1"/>
              </a:solidFill>
            </a:endParaRPr>
          </a:p>
          <a:p>
            <a:pPr indent="0" lvl="0" marL="0" rtl="0" algn="l">
              <a:spcBef>
                <a:spcPts val="1200"/>
              </a:spcBef>
              <a:spcAft>
                <a:spcPts val="0"/>
              </a:spcAft>
              <a:buNone/>
            </a:pPr>
            <a:r>
              <a:rPr b="1" lang="en" sz="1400">
                <a:solidFill>
                  <a:schemeClr val="dk1"/>
                </a:solidFill>
              </a:rPr>
              <a:t>Listeners’ equipment</a:t>
            </a:r>
            <a:r>
              <a:rPr lang="en" sz="1400">
                <a:solidFill>
                  <a:schemeClr val="dk1"/>
                </a:solidFill>
              </a:rPr>
              <a:t> is provided and maintained by the state or regional Talking Book Library in their area. All you need is membership in the NLS BARD program.</a:t>
            </a:r>
            <a:endParaRPr sz="1400">
              <a:solidFill>
                <a:schemeClr val="dk1"/>
              </a:solidFill>
            </a:endParaRPr>
          </a:p>
          <a:p>
            <a:pPr indent="0" lvl="0" marL="0" rtl="0" algn="l">
              <a:spcBef>
                <a:spcPts val="1200"/>
              </a:spcBef>
              <a:spcAft>
                <a:spcPts val="1200"/>
              </a:spcAft>
              <a:buNone/>
            </a:pPr>
            <a:r>
              <a:rPr lang="en" sz="1400">
                <a:solidFill>
                  <a:schemeClr val="dk1"/>
                </a:solidFill>
              </a:rPr>
              <a:t>Our subscribers hail </a:t>
            </a:r>
            <a:r>
              <a:rPr lang="en" sz="1400">
                <a:solidFill>
                  <a:schemeClr val="dk1"/>
                </a:solidFill>
              </a:rPr>
              <a:t>from </a:t>
            </a:r>
            <a:r>
              <a:rPr b="1" lang="en" sz="1400">
                <a:solidFill>
                  <a:schemeClr val="dk1"/>
                </a:solidFill>
              </a:rPr>
              <a:t>every US state and territory. </a:t>
            </a:r>
            <a:r>
              <a:rPr lang="en" sz="1400">
                <a:solidFill>
                  <a:schemeClr val="dk1"/>
                </a:solidFill>
              </a:rPr>
              <a:t>We’d like to be read worldwide!</a:t>
            </a:r>
            <a:endParaRPr sz="140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500"/>
              <a:t>(Just some of) </a:t>
            </a:r>
            <a:r>
              <a:rPr b="1" lang="en" sz="2500"/>
              <a:t>o</a:t>
            </a:r>
            <a:r>
              <a:rPr b="1" lang="en" sz="2500"/>
              <a:t>ur </a:t>
            </a:r>
            <a:r>
              <a:rPr b="1" lang="en" sz="2500"/>
              <a:t>s</a:t>
            </a:r>
            <a:r>
              <a:rPr b="1" lang="en" sz="2500"/>
              <a:t>ources:</a:t>
            </a:r>
            <a:endParaRPr b="1" sz="2500"/>
          </a:p>
        </p:txBody>
      </p:sp>
      <p:sp>
        <p:nvSpPr>
          <p:cNvPr id="104" name="Google Shape;104;p19"/>
          <p:cNvSpPr txBox="1"/>
          <p:nvPr>
            <p:ph idx="1" type="body"/>
          </p:nvPr>
        </p:nvSpPr>
        <p:spPr>
          <a:xfrm>
            <a:off x="311700" y="1152475"/>
            <a:ext cx="2823900" cy="3416400"/>
          </a:xfrm>
          <a:prstGeom prst="rect">
            <a:avLst/>
          </a:prstGeom>
        </p:spPr>
        <p:txBody>
          <a:bodyPr anchorCtr="0" anchor="t" bIns="91425" lIns="91425" spcFirstLastPara="1" rIns="91425" wrap="square" tIns="91425">
            <a:noAutofit/>
          </a:bodyPr>
          <a:lstStyle/>
          <a:p>
            <a:pPr indent="-342900" lvl="0" marL="457200" rtl="0" algn="l">
              <a:lnSpc>
                <a:spcPct val="100000"/>
              </a:lnSpc>
              <a:spcBef>
                <a:spcPts val="0"/>
              </a:spcBef>
              <a:spcAft>
                <a:spcPts val="0"/>
              </a:spcAft>
              <a:buClr>
                <a:schemeClr val="dk1"/>
              </a:buClr>
              <a:buSzPts val="1800"/>
              <a:buChar char="-"/>
            </a:pPr>
            <a:r>
              <a:rPr lang="en">
                <a:solidFill>
                  <a:schemeClr val="dk1"/>
                </a:solidFill>
              </a:rPr>
              <a:t>The New York Times</a:t>
            </a:r>
            <a:endParaRPr>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The New Yorker</a:t>
            </a:r>
            <a:endParaRPr>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Harper’s</a:t>
            </a:r>
            <a:endParaRPr>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The Atlantic</a:t>
            </a:r>
            <a:endParaRPr>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Smithsonian</a:t>
            </a:r>
            <a:endParaRPr>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The Paris Review</a:t>
            </a:r>
            <a:endParaRPr>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Brick</a:t>
            </a:r>
            <a:endParaRPr>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Granta</a:t>
            </a:r>
            <a:endParaRPr>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Zoetrope</a:t>
            </a:r>
            <a:endParaRPr>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The Sun</a:t>
            </a:r>
            <a:endParaRPr/>
          </a:p>
        </p:txBody>
      </p:sp>
      <p:sp>
        <p:nvSpPr>
          <p:cNvPr id="105" name="Google Shape;105;p19"/>
          <p:cNvSpPr txBox="1"/>
          <p:nvPr>
            <p:ph idx="1" type="body"/>
          </p:nvPr>
        </p:nvSpPr>
        <p:spPr>
          <a:xfrm>
            <a:off x="2965925" y="1152475"/>
            <a:ext cx="3500100" cy="3416400"/>
          </a:xfrm>
          <a:prstGeom prst="rect">
            <a:avLst/>
          </a:prstGeom>
        </p:spPr>
        <p:txBody>
          <a:bodyPr anchorCtr="0" anchor="t" bIns="91425" lIns="91425" spcFirstLastPara="1" rIns="91425" wrap="square" tIns="91425">
            <a:noAutofit/>
          </a:bodyPr>
          <a:lstStyle/>
          <a:p>
            <a:pPr indent="-342900" lvl="0" marL="457200" rtl="0" algn="l">
              <a:lnSpc>
                <a:spcPct val="100000"/>
              </a:lnSpc>
              <a:spcBef>
                <a:spcPts val="0"/>
              </a:spcBef>
              <a:spcAft>
                <a:spcPts val="0"/>
              </a:spcAft>
              <a:buClr>
                <a:schemeClr val="dk1"/>
              </a:buClr>
              <a:buSzPts val="1800"/>
              <a:buChar char="-"/>
            </a:pPr>
            <a:r>
              <a:rPr lang="en">
                <a:solidFill>
                  <a:schemeClr val="dk1"/>
                </a:solidFill>
              </a:rPr>
              <a:t>Audubon </a:t>
            </a:r>
            <a:endParaRPr>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AGNI</a:t>
            </a:r>
            <a:endParaRPr>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The Believer</a:t>
            </a:r>
            <a:endParaRPr>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Commentary</a:t>
            </a:r>
            <a:endParaRPr>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Condé Nast Traveler </a:t>
            </a:r>
            <a:endParaRPr>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Creative Nonfiction</a:t>
            </a:r>
            <a:endParaRPr>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Esquire</a:t>
            </a:r>
            <a:endParaRPr>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Five Points</a:t>
            </a:r>
            <a:endParaRPr>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Foreign Affairs</a:t>
            </a:r>
            <a:endParaRPr>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The Hudson Review</a:t>
            </a:r>
            <a:endParaRPr>
              <a:solidFill>
                <a:schemeClr val="dk1"/>
              </a:solidFill>
            </a:endParaRPr>
          </a:p>
        </p:txBody>
      </p:sp>
      <p:sp>
        <p:nvSpPr>
          <p:cNvPr id="106" name="Google Shape;106;p19"/>
          <p:cNvSpPr txBox="1"/>
          <p:nvPr>
            <p:ph idx="1" type="body"/>
          </p:nvPr>
        </p:nvSpPr>
        <p:spPr>
          <a:xfrm>
            <a:off x="5643900" y="1152475"/>
            <a:ext cx="3500100" cy="3416400"/>
          </a:xfrm>
          <a:prstGeom prst="rect">
            <a:avLst/>
          </a:prstGeom>
        </p:spPr>
        <p:txBody>
          <a:bodyPr anchorCtr="0" anchor="t" bIns="91425" lIns="91425" spcFirstLastPara="1" rIns="91425" wrap="square" tIns="91425">
            <a:noAutofit/>
          </a:bodyPr>
          <a:lstStyle/>
          <a:p>
            <a:pPr indent="-342900" lvl="0" marL="457200" rtl="0" algn="l">
              <a:lnSpc>
                <a:spcPct val="100000"/>
              </a:lnSpc>
              <a:spcBef>
                <a:spcPts val="0"/>
              </a:spcBef>
              <a:spcAft>
                <a:spcPts val="0"/>
              </a:spcAft>
              <a:buClr>
                <a:schemeClr val="dk1"/>
              </a:buClr>
              <a:buSzPts val="1800"/>
              <a:buChar char="-"/>
            </a:pPr>
            <a:r>
              <a:rPr lang="en">
                <a:solidFill>
                  <a:schemeClr val="dk1"/>
                </a:solidFill>
              </a:rPr>
              <a:t>The Kenyon Review</a:t>
            </a:r>
            <a:r>
              <a:rPr lang="en">
                <a:solidFill>
                  <a:schemeClr val="dk1"/>
                </a:solidFill>
              </a:rPr>
              <a:t> </a:t>
            </a:r>
            <a:endParaRPr>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McSweeney’s</a:t>
            </a:r>
            <a:endParaRPr>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n+1</a:t>
            </a:r>
            <a:endParaRPr>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National Geographic</a:t>
            </a:r>
            <a:endParaRPr>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Nautilus</a:t>
            </a:r>
            <a:endParaRPr>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Outside</a:t>
            </a:r>
            <a:endParaRPr>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Oxford American </a:t>
            </a:r>
            <a:endParaRPr>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Sports Illustrated</a:t>
            </a:r>
            <a:endParaRPr>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Texas Monthly</a:t>
            </a:r>
            <a:endParaRPr>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WIRED</a:t>
            </a:r>
            <a:endParaRPr>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Our formats:</a:t>
            </a:r>
            <a:endParaRPr b="1"/>
          </a:p>
        </p:txBody>
      </p:sp>
      <p:sp>
        <p:nvSpPr>
          <p:cNvPr id="112" name="Google Shape;112;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a:solidFill>
                  <a:schemeClr val="dk1"/>
                </a:solidFill>
              </a:rPr>
              <a:t>There are several ways to get your quarterly CML subscription.</a:t>
            </a:r>
            <a:endParaRPr>
              <a:solidFill>
                <a:schemeClr val="dk1"/>
              </a:solidFill>
            </a:endParaRPr>
          </a:p>
          <a:p>
            <a:pPr indent="-342900" lvl="0" marL="457200" rtl="0" algn="l">
              <a:lnSpc>
                <a:spcPct val="100000"/>
              </a:lnSpc>
              <a:spcBef>
                <a:spcPts val="1200"/>
              </a:spcBef>
              <a:spcAft>
                <a:spcPts val="0"/>
              </a:spcAft>
              <a:buClr>
                <a:schemeClr val="dk1"/>
              </a:buClr>
              <a:buSzPts val="1800"/>
              <a:buChar char="-"/>
            </a:pPr>
            <a:r>
              <a:rPr lang="en">
                <a:solidFill>
                  <a:schemeClr val="dk1"/>
                </a:solidFill>
              </a:rPr>
              <a:t>Digital Download</a:t>
            </a:r>
            <a:endParaRPr>
              <a:solidFill>
                <a:schemeClr val="dk1"/>
              </a:solidFill>
            </a:endParaRPr>
          </a:p>
          <a:p>
            <a:pPr indent="-342900" lvl="1" marL="914400" rtl="0" algn="l">
              <a:lnSpc>
                <a:spcPct val="100000"/>
              </a:lnSpc>
              <a:spcBef>
                <a:spcPts val="0"/>
              </a:spcBef>
              <a:spcAft>
                <a:spcPts val="0"/>
              </a:spcAft>
              <a:buClr>
                <a:schemeClr val="dk1"/>
              </a:buClr>
              <a:buSzPts val="1800"/>
              <a:buChar char="-"/>
            </a:pPr>
            <a:r>
              <a:rPr lang="en" sz="1800">
                <a:solidFill>
                  <a:schemeClr val="dk1"/>
                </a:solidFill>
              </a:rPr>
              <a:t>Available immediately</a:t>
            </a:r>
            <a:endParaRPr sz="1800">
              <a:solidFill>
                <a:schemeClr val="dk1"/>
              </a:solidFill>
            </a:endParaRPr>
          </a:p>
          <a:p>
            <a:pPr indent="-342900" lvl="1" marL="914400" rtl="0" algn="l">
              <a:lnSpc>
                <a:spcPct val="100000"/>
              </a:lnSpc>
              <a:spcBef>
                <a:spcPts val="0"/>
              </a:spcBef>
              <a:spcAft>
                <a:spcPts val="0"/>
              </a:spcAft>
              <a:buClr>
                <a:schemeClr val="dk1"/>
              </a:buClr>
              <a:buSzPts val="1800"/>
              <a:buChar char="-"/>
            </a:pPr>
            <a:r>
              <a:rPr lang="en" sz="1800">
                <a:solidFill>
                  <a:schemeClr val="dk1"/>
                </a:solidFill>
              </a:rPr>
              <a:t>Either </a:t>
            </a:r>
            <a:r>
              <a:rPr b="1" lang="en" sz="1800">
                <a:solidFill>
                  <a:schemeClr val="dk1"/>
                </a:solidFill>
              </a:rPr>
              <a:t>through our website</a:t>
            </a:r>
            <a:r>
              <a:rPr lang="en" sz="1800">
                <a:solidFill>
                  <a:schemeClr val="dk1"/>
                </a:solidFill>
              </a:rPr>
              <a:t>, </a:t>
            </a:r>
            <a:r>
              <a:rPr lang="en" sz="1800" u="sng">
                <a:solidFill>
                  <a:srgbClr val="0000FF"/>
                </a:solidFill>
              </a:rPr>
              <a:t>choicemagazinelistening.org</a:t>
            </a:r>
            <a:r>
              <a:rPr lang="en" sz="1800">
                <a:solidFill>
                  <a:schemeClr val="dk1"/>
                </a:solidFill>
              </a:rPr>
              <a:t> [format NISO 39.86-2002] or the </a:t>
            </a:r>
            <a:r>
              <a:rPr b="1" lang="en" sz="1800">
                <a:solidFill>
                  <a:schemeClr val="dk1"/>
                </a:solidFill>
              </a:rPr>
              <a:t>NLS BARD program</a:t>
            </a:r>
            <a:endParaRPr b="1" sz="1800">
              <a:solidFill>
                <a:schemeClr val="dk1"/>
              </a:solidFill>
            </a:endParaRPr>
          </a:p>
          <a:p>
            <a:pPr indent="-342900" lvl="1" marL="914400" rtl="0" algn="l">
              <a:lnSpc>
                <a:spcPct val="100000"/>
              </a:lnSpc>
              <a:spcBef>
                <a:spcPts val="0"/>
              </a:spcBef>
              <a:spcAft>
                <a:spcPts val="0"/>
              </a:spcAft>
              <a:buClr>
                <a:schemeClr val="dk1"/>
              </a:buClr>
              <a:buSzPts val="1800"/>
              <a:buChar char="-"/>
            </a:pPr>
            <a:r>
              <a:rPr lang="en" sz="1800">
                <a:solidFill>
                  <a:schemeClr val="dk1"/>
                </a:solidFill>
              </a:rPr>
              <a:t>Requires a USB thumb drive to operate with NLS Digital Talking Book player</a:t>
            </a:r>
            <a:endParaRPr sz="1800">
              <a:solidFill>
                <a:schemeClr val="dk1"/>
              </a:solidFill>
            </a:endParaRPr>
          </a:p>
          <a:p>
            <a:pPr indent="-342900" lvl="1" marL="914400" rtl="0" algn="l">
              <a:lnSpc>
                <a:spcPct val="100000"/>
              </a:lnSpc>
              <a:spcBef>
                <a:spcPts val="0"/>
              </a:spcBef>
              <a:spcAft>
                <a:spcPts val="0"/>
              </a:spcAft>
              <a:buClr>
                <a:schemeClr val="dk1"/>
              </a:buClr>
              <a:buSzPts val="1800"/>
              <a:buChar char="-"/>
            </a:pPr>
            <a:r>
              <a:rPr lang="en" sz="1800">
                <a:solidFill>
                  <a:schemeClr val="dk1"/>
                </a:solidFill>
              </a:rPr>
              <a:t>Nothing to return, easy to store</a:t>
            </a:r>
            <a:endParaRPr sz="1800">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Digital Talking Book Cartridge</a:t>
            </a:r>
            <a:endParaRPr>
              <a:solidFill>
                <a:schemeClr val="dk1"/>
              </a:solidFill>
            </a:endParaRPr>
          </a:p>
          <a:p>
            <a:pPr indent="-342900" lvl="1" marL="914400" rtl="0" algn="l">
              <a:lnSpc>
                <a:spcPct val="100000"/>
              </a:lnSpc>
              <a:spcBef>
                <a:spcPts val="0"/>
              </a:spcBef>
              <a:spcAft>
                <a:spcPts val="0"/>
              </a:spcAft>
              <a:buClr>
                <a:schemeClr val="dk1"/>
              </a:buClr>
              <a:buSzPts val="1800"/>
              <a:buChar char="-"/>
            </a:pPr>
            <a:r>
              <a:rPr lang="en" sz="1800">
                <a:solidFill>
                  <a:schemeClr val="dk1"/>
                </a:solidFill>
              </a:rPr>
              <a:t>Shipped by USPS’s Free Matter for the Blind</a:t>
            </a:r>
            <a:endParaRPr sz="1800">
              <a:solidFill>
                <a:schemeClr val="dk1"/>
              </a:solidFill>
            </a:endParaRPr>
          </a:p>
          <a:p>
            <a:pPr indent="-342900" lvl="1" marL="914400" rtl="0" algn="l">
              <a:lnSpc>
                <a:spcPct val="100000"/>
              </a:lnSpc>
              <a:spcBef>
                <a:spcPts val="0"/>
              </a:spcBef>
              <a:spcAft>
                <a:spcPts val="0"/>
              </a:spcAft>
              <a:buClr>
                <a:schemeClr val="dk1"/>
              </a:buClr>
              <a:buSzPts val="1800"/>
              <a:buChar char="-"/>
            </a:pPr>
            <a:r>
              <a:rPr lang="en" sz="1800">
                <a:solidFill>
                  <a:schemeClr val="dk1"/>
                </a:solidFill>
              </a:rPr>
              <a:t>Returned by subscribers and recycled for future issues</a:t>
            </a:r>
            <a:endParaRPr sz="1800">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Cassette Tape (legacy format)</a:t>
            </a:r>
            <a:endParaRPr sz="1800">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CML “Extras”</a:t>
            </a:r>
            <a:endParaRPr b="1"/>
          </a:p>
        </p:txBody>
      </p:sp>
      <p:sp>
        <p:nvSpPr>
          <p:cNvPr id="118" name="Google Shape;118;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105000"/>
              </a:lnSpc>
              <a:spcBef>
                <a:spcPts val="0"/>
              </a:spcBef>
              <a:spcAft>
                <a:spcPts val="0"/>
              </a:spcAft>
              <a:buSzPts val="1018"/>
              <a:buNone/>
            </a:pPr>
            <a:r>
              <a:rPr lang="en" sz="1487">
                <a:solidFill>
                  <a:schemeClr val="dk1"/>
                </a:solidFill>
              </a:rPr>
              <a:t>The CML Archives: </a:t>
            </a:r>
            <a:endParaRPr sz="1487">
              <a:solidFill>
                <a:schemeClr val="dk1"/>
              </a:solidFill>
            </a:endParaRPr>
          </a:p>
          <a:p>
            <a:pPr indent="-323056" lvl="0" marL="457200" rtl="0" algn="l">
              <a:lnSpc>
                <a:spcPct val="105000"/>
              </a:lnSpc>
              <a:spcBef>
                <a:spcPts val="1200"/>
              </a:spcBef>
              <a:spcAft>
                <a:spcPts val="0"/>
              </a:spcAft>
              <a:buClr>
                <a:schemeClr val="dk1"/>
              </a:buClr>
              <a:buSzPts val="1488"/>
              <a:buChar char="●"/>
            </a:pPr>
            <a:r>
              <a:rPr lang="en" sz="1487">
                <a:solidFill>
                  <a:schemeClr val="dk1"/>
                </a:solidFill>
              </a:rPr>
              <a:t>With every new issue, we release a year’s worth of archival back issues</a:t>
            </a:r>
            <a:endParaRPr sz="1487">
              <a:solidFill>
                <a:schemeClr val="dk1"/>
              </a:solidFill>
            </a:endParaRPr>
          </a:p>
          <a:p>
            <a:pPr indent="-323056" lvl="0" marL="457200" rtl="0" algn="l">
              <a:lnSpc>
                <a:spcPct val="105000"/>
              </a:lnSpc>
              <a:spcBef>
                <a:spcPts val="0"/>
              </a:spcBef>
              <a:spcAft>
                <a:spcPts val="0"/>
              </a:spcAft>
              <a:buClr>
                <a:schemeClr val="dk1"/>
              </a:buClr>
              <a:buSzPts val="1488"/>
              <a:buChar char="●"/>
            </a:pPr>
            <a:r>
              <a:rPr lang="en" sz="1487">
                <a:solidFill>
                  <a:schemeClr val="dk1"/>
                </a:solidFill>
              </a:rPr>
              <a:t>Winter 2025: back issues from 1974, including Watergate, Stevie Wonder, </a:t>
            </a:r>
            <a:r>
              <a:rPr lang="en" sz="1487">
                <a:solidFill>
                  <a:schemeClr val="dk1"/>
                </a:solidFill>
              </a:rPr>
              <a:t>short</a:t>
            </a:r>
            <a:r>
              <a:rPr lang="en" sz="1487">
                <a:solidFill>
                  <a:schemeClr val="dk1"/>
                </a:solidFill>
              </a:rPr>
              <a:t> stories by Arthur C. Clarke, poetry from Pablo Neruda, and much, much more</a:t>
            </a:r>
            <a:endParaRPr sz="1487">
              <a:solidFill>
                <a:schemeClr val="dk1"/>
              </a:solidFill>
            </a:endParaRPr>
          </a:p>
          <a:p>
            <a:pPr indent="0" lvl="0" marL="0" rtl="0" algn="l">
              <a:lnSpc>
                <a:spcPct val="105000"/>
              </a:lnSpc>
              <a:spcBef>
                <a:spcPts val="1200"/>
              </a:spcBef>
              <a:spcAft>
                <a:spcPts val="0"/>
              </a:spcAft>
              <a:buSzPts val="1018"/>
              <a:buNone/>
            </a:pPr>
            <a:r>
              <a:rPr lang="en" sz="1487">
                <a:solidFill>
                  <a:schemeClr val="dk1"/>
                </a:solidFill>
              </a:rPr>
              <a:t>The CML Newsletter:</a:t>
            </a:r>
            <a:endParaRPr sz="1487">
              <a:solidFill>
                <a:schemeClr val="dk1"/>
              </a:solidFill>
            </a:endParaRPr>
          </a:p>
          <a:p>
            <a:pPr indent="-323056" lvl="0" marL="457200" rtl="0" algn="l">
              <a:lnSpc>
                <a:spcPct val="105000"/>
              </a:lnSpc>
              <a:spcBef>
                <a:spcPts val="1200"/>
              </a:spcBef>
              <a:spcAft>
                <a:spcPts val="0"/>
              </a:spcAft>
              <a:buClr>
                <a:schemeClr val="dk1"/>
              </a:buClr>
              <a:buSzPts val="1488"/>
              <a:buChar char="●"/>
            </a:pPr>
            <a:r>
              <a:rPr lang="en" sz="1487">
                <a:solidFill>
                  <a:schemeClr val="dk1"/>
                </a:solidFill>
              </a:rPr>
              <a:t>We alert subscribers and friends of CML as soon as a new issue is available for download</a:t>
            </a:r>
            <a:endParaRPr sz="1487">
              <a:solidFill>
                <a:schemeClr val="dk1"/>
              </a:solidFill>
            </a:endParaRPr>
          </a:p>
          <a:p>
            <a:pPr indent="-323056" lvl="0" marL="457200" rtl="0" algn="l">
              <a:lnSpc>
                <a:spcPct val="105000"/>
              </a:lnSpc>
              <a:spcBef>
                <a:spcPts val="0"/>
              </a:spcBef>
              <a:spcAft>
                <a:spcPts val="0"/>
              </a:spcAft>
              <a:buClr>
                <a:schemeClr val="dk1"/>
              </a:buClr>
              <a:buSzPts val="1488"/>
              <a:buChar char="●"/>
            </a:pPr>
            <a:r>
              <a:rPr lang="en" sz="1487">
                <a:solidFill>
                  <a:schemeClr val="dk1"/>
                </a:solidFill>
              </a:rPr>
              <a:t>Released four times a year—we will never re-sell or share your information with third parties</a:t>
            </a:r>
            <a:endParaRPr sz="1487">
              <a:solidFill>
                <a:schemeClr val="dk1"/>
              </a:solidFill>
            </a:endParaRPr>
          </a:p>
          <a:p>
            <a:pPr indent="-323056" lvl="0" marL="457200" rtl="0" algn="l">
              <a:lnSpc>
                <a:spcPct val="105000"/>
              </a:lnSpc>
              <a:spcBef>
                <a:spcPts val="0"/>
              </a:spcBef>
              <a:spcAft>
                <a:spcPts val="0"/>
              </a:spcAft>
              <a:buClr>
                <a:schemeClr val="dk1"/>
              </a:buClr>
              <a:buSzPts val="1488"/>
              <a:buChar char="●"/>
            </a:pPr>
            <a:r>
              <a:rPr lang="en" sz="1487">
                <a:solidFill>
                  <a:schemeClr val="dk1"/>
                </a:solidFill>
              </a:rPr>
              <a:t>The absolute fastest way to get CML</a:t>
            </a:r>
            <a:endParaRPr sz="1487">
              <a:solidFill>
                <a:schemeClr val="dk1"/>
              </a:solidFill>
            </a:endParaRPr>
          </a:p>
          <a:p>
            <a:pPr indent="0" lvl="0" marL="0" rtl="0" algn="l">
              <a:lnSpc>
                <a:spcPct val="105000"/>
              </a:lnSpc>
              <a:spcBef>
                <a:spcPts val="1200"/>
              </a:spcBef>
              <a:spcAft>
                <a:spcPts val="0"/>
              </a:spcAft>
              <a:buSzPts val="1018"/>
              <a:buNone/>
            </a:pPr>
            <a:r>
              <a:rPr lang="en" sz="1487">
                <a:solidFill>
                  <a:schemeClr val="dk1"/>
                </a:solidFill>
              </a:rPr>
              <a:t>CML &amp; You:</a:t>
            </a:r>
            <a:endParaRPr sz="1487">
              <a:solidFill>
                <a:schemeClr val="dk1"/>
              </a:solidFill>
            </a:endParaRPr>
          </a:p>
          <a:p>
            <a:pPr indent="-323056" lvl="0" marL="457200" rtl="0" algn="l">
              <a:lnSpc>
                <a:spcPct val="105000"/>
              </a:lnSpc>
              <a:spcBef>
                <a:spcPts val="1200"/>
              </a:spcBef>
              <a:spcAft>
                <a:spcPts val="0"/>
              </a:spcAft>
              <a:buClr>
                <a:schemeClr val="dk1"/>
              </a:buClr>
              <a:buSzPts val="1488"/>
              <a:buChar char="●"/>
            </a:pPr>
            <a:r>
              <a:rPr lang="en" sz="1487">
                <a:solidFill>
                  <a:schemeClr val="dk1"/>
                </a:solidFill>
              </a:rPr>
              <a:t>We want to know if you have a book club! Every issue of our publication includes a range of literary fiction, nonfiction, essays and poetry suitable for discussion.  </a:t>
            </a:r>
            <a:endParaRPr sz="1487">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