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Poppins Medium"/>
      <p:regular r:id="rId28"/>
      <p:bold r:id="rId29"/>
      <p:italic r:id="rId30"/>
      <p:boldItalic r:id="rId31"/>
    </p:embeddedFont>
    <p:embeddedFont>
      <p:font typeface="Poppins SemiBol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6" roundtripDataSignature="AMtx7mhxQlhEp9C5lHBNgARo8zcjOS9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FFA4AE-3E36-48BC-9580-F5AE5D8332C4}">
  <a:tblStyle styleId="{09FFA4AE-3E36-48BC-9580-F5AE5D8332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Poppins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PoppinsMedium-regular.fntdata"/><Relationship Id="rId27" Type="http://schemas.openxmlformats.org/officeDocument/2006/relationships/font" Target="fonts/Poppi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Medium-boldItalic.fntdata"/><Relationship Id="rId30" Type="http://schemas.openxmlformats.org/officeDocument/2006/relationships/font" Target="fonts/PoppinsMedium-italic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bold.fntdata"/><Relationship Id="rId10" Type="http://schemas.openxmlformats.org/officeDocument/2006/relationships/slide" Target="slides/slide4.xml"/><Relationship Id="rId32" Type="http://schemas.openxmlformats.org/officeDocument/2006/relationships/font" Target="fonts/PoppinsSemiBold-regular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boldItalic.fntdata"/><Relationship Id="rId12" Type="http://schemas.openxmlformats.org/officeDocument/2006/relationships/slide" Target="slides/slide6.xml"/><Relationship Id="rId34" Type="http://schemas.openxmlformats.org/officeDocument/2006/relationships/font" Target="fonts/PoppinsSemiBold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57868684c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857868684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57868684c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857868684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57868684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8578686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CHANGE ICONS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993ae62c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993ae62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57868684c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857868684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57868684c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857868684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How do we want this problem to be solved? We want something that is….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8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6" name="Google Shape;66;p58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7" name="Google Shape;67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9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5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4" name="Google Shape;74;p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6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1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1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5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" name="Google Shape;39;p54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0" name="Google Shape;40;p5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6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56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5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3072125" y="2997961"/>
            <a:ext cx="3410400" cy="1195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alibri"/>
              <a:buNone/>
            </a:pPr>
            <a:r>
              <a:t/>
            </a:r>
            <a:endParaRPr i="1" sz="110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990"/>
              <a:buFont typeface="Arial"/>
              <a:buNone/>
            </a:pPr>
            <a:r>
              <a:rPr i="1" lang="en-US" sz="160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A Liquid Measurement Device for the Blind &amp; Low-Vision Community</a:t>
            </a:r>
            <a:endParaRPr i="1" sz="160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46625" y="4721950"/>
            <a:ext cx="5034826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852"/>
              <a:buNone/>
            </a:pPr>
            <a:r>
              <a:rPr lang="en-US" sz="110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Chiadika Eleh and Joey Wei</a:t>
            </a:r>
            <a:endParaRPr sz="1127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1944096" y="1880677"/>
            <a:ext cx="5191897" cy="995728"/>
            <a:chOff x="1944096" y="1880677"/>
            <a:chExt cx="5191897" cy="995728"/>
          </a:xfrm>
        </p:grpSpPr>
        <p:pic>
          <p:nvPicPr>
            <p:cNvPr descr="A blue curved object with black background&#10;&#10;Description automatically generated" id="96" name="Google Shape;9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44096" y="1880677"/>
              <a:ext cx="1877228" cy="995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21324" y="2236071"/>
              <a:ext cx="3314669" cy="6403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"/>
          <p:cNvSpPr txBox="1"/>
          <p:nvPr/>
        </p:nvSpPr>
        <p:spPr>
          <a:xfrm>
            <a:off x="5856600" y="4721800"/>
            <a:ext cx="328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B7B7B"/>
                </a:solidFill>
              </a:rPr>
              <a:t>Ⓒ2024 See-Rynge LLC. All Rights Reserved</a:t>
            </a:r>
            <a:endParaRPr sz="1100">
              <a:solidFill>
                <a:srgbClr val="7B7B7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57868684c_0_8"/>
          <p:cNvSpPr txBox="1"/>
          <p:nvPr>
            <p:ph type="title"/>
          </p:nvPr>
        </p:nvSpPr>
        <p:spPr>
          <a:xfrm>
            <a:off x="311700" y="352986"/>
            <a:ext cx="8520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2750">
                <a:latin typeface="Poppins SemiBold"/>
                <a:ea typeface="Poppins SemiBold"/>
                <a:cs typeface="Poppins SemiBold"/>
                <a:sym typeface="Poppins SemiBold"/>
              </a:rPr>
              <a:t>Initial Target Market is Approximately 1 Million Patients</a:t>
            </a:r>
            <a:endParaRPr sz="275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0" name="Google Shape;220;g2857868684c_0_8"/>
          <p:cNvSpPr/>
          <p:nvPr/>
        </p:nvSpPr>
        <p:spPr>
          <a:xfrm>
            <a:off x="5773254" y="1152541"/>
            <a:ext cx="2580300" cy="2528700"/>
          </a:xfrm>
          <a:prstGeom prst="ellipse">
            <a:avLst/>
          </a:prstGeom>
          <a:solidFill>
            <a:srgbClr val="8DA9DB"/>
          </a:solidFill>
          <a:ln cap="flat" cmpd="sng" w="9525">
            <a:solidFill>
              <a:srgbClr val="8DA9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857868684c_0_8"/>
          <p:cNvSpPr/>
          <p:nvPr/>
        </p:nvSpPr>
        <p:spPr>
          <a:xfrm>
            <a:off x="7075656" y="1143327"/>
            <a:ext cx="1496100" cy="12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857868684c_0_8"/>
          <p:cNvSpPr txBox="1"/>
          <p:nvPr/>
        </p:nvSpPr>
        <p:spPr>
          <a:xfrm>
            <a:off x="5969853" y="2448818"/>
            <a:ext cx="2187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9/12</a:t>
            </a:r>
            <a:r>
              <a:rPr lang="en-U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NFB Members Expressed  Immediate Interest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g2857868684c_0_8"/>
          <p:cNvSpPr txBox="1"/>
          <p:nvPr/>
        </p:nvSpPr>
        <p:spPr>
          <a:xfrm>
            <a:off x="5619166" y="3951118"/>
            <a:ext cx="3138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“ I need this now “</a:t>
            </a:r>
            <a:r>
              <a:rPr i="1"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     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- Paula, Blind Throat Cancer Patient Dissatisfied with Current Options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Group of men with solid fill" id="224" name="Google Shape;224;g2857868684c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262" y="1736196"/>
            <a:ext cx="619066" cy="61906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857868684c_0_8"/>
          <p:cNvSpPr/>
          <p:nvPr/>
        </p:nvSpPr>
        <p:spPr>
          <a:xfrm>
            <a:off x="723900" y="1266898"/>
            <a:ext cx="1496400" cy="914400"/>
          </a:xfrm>
          <a:prstGeom prst="roundRect">
            <a:avLst>
              <a:gd fmla="val 16667" name="adj"/>
            </a:avLst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50,000+</a:t>
            </a: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NFB members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g2857868684c_0_8"/>
          <p:cNvSpPr/>
          <p:nvPr/>
        </p:nvSpPr>
        <p:spPr>
          <a:xfrm>
            <a:off x="1061604" y="2578213"/>
            <a:ext cx="1735200" cy="11325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75,000+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members of local clinics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g2857868684c_0_8"/>
          <p:cNvSpPr/>
          <p:nvPr/>
        </p:nvSpPr>
        <p:spPr>
          <a:xfrm>
            <a:off x="2794578" y="1342109"/>
            <a:ext cx="2205000" cy="1085700"/>
          </a:xfrm>
          <a:prstGeom prst="roundRect">
            <a:avLst>
              <a:gd fmla="val 16667" name="adj"/>
            </a:avLst>
          </a:prstGeom>
          <a:solidFill>
            <a:srgbClr val="E785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30,000+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Clients of Current Partner Organizations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g2857868684c_0_8"/>
          <p:cNvSpPr/>
          <p:nvPr/>
        </p:nvSpPr>
        <p:spPr>
          <a:xfrm>
            <a:off x="3296227" y="2747354"/>
            <a:ext cx="1574100" cy="1091100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1,000,000+</a:t>
            </a: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Low Vision Veterans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29" name="Google Shape;229;g2857868684c_0_8"/>
          <p:cNvCxnSpPr/>
          <p:nvPr/>
        </p:nvCxnSpPr>
        <p:spPr>
          <a:xfrm>
            <a:off x="723900" y="4101193"/>
            <a:ext cx="45666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0" name="Google Shape;230;g2857868684c_0_8"/>
          <p:cNvSpPr txBox="1"/>
          <p:nvPr/>
        </p:nvSpPr>
        <p:spPr>
          <a:xfrm>
            <a:off x="723900" y="4249975"/>
            <a:ext cx="450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Estimated Target Market in PA </a:t>
            </a: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alone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40,000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57868684c_0_23"/>
          <p:cNvSpPr txBox="1"/>
          <p:nvPr>
            <p:ph type="title"/>
          </p:nvPr>
        </p:nvSpPr>
        <p:spPr>
          <a:xfrm>
            <a:off x="311700" y="352986"/>
            <a:ext cx="8520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2750">
                <a:latin typeface="Poppins SemiBold"/>
                <a:ea typeface="Poppins SemiBold"/>
                <a:cs typeface="Poppins SemiBold"/>
                <a:sym typeface="Poppins SemiBold"/>
              </a:rPr>
              <a:t>Minimum Initial Price of $50 Will Lead to Break Even After 11,000 Sales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6" name="Google Shape;236;g2857868684c_0_23"/>
          <p:cNvSpPr/>
          <p:nvPr/>
        </p:nvSpPr>
        <p:spPr>
          <a:xfrm>
            <a:off x="460828" y="1146628"/>
            <a:ext cx="4362600" cy="3517800"/>
          </a:xfrm>
          <a:prstGeom prst="roundRect">
            <a:avLst>
              <a:gd fmla="val 16667" name="adj"/>
            </a:avLst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Anticipated Initial Cost per Device:</a:t>
            </a: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~$45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State-run incentives, grants, and insurance will lower out-of-pocket costs, </a:t>
            </a:r>
            <a:r>
              <a:rPr lang="en-US" sz="180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opening door for price increase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Patent filing &amp; FDA Trials will lead to </a:t>
            </a:r>
            <a:r>
              <a:rPr lang="en-US" sz="180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high legal costs in 2024 &amp; 2025</a:t>
            </a: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eventually replaced by marketing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g2857868684c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6786" y="2908300"/>
            <a:ext cx="3060528" cy="189865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A graph with a line&#10;&#10;Description automatically generated" id="238" name="Google Shape;238;g2857868684c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0436" y="787400"/>
            <a:ext cx="3066879" cy="1905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title"/>
          </p:nvPr>
        </p:nvSpPr>
        <p:spPr>
          <a:xfrm>
            <a:off x="311700" y="352986"/>
            <a:ext cx="8520600" cy="79888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2750">
                <a:latin typeface="Poppins SemiBold"/>
                <a:ea typeface="Poppins SemiBold"/>
                <a:cs typeface="Poppins SemiBold"/>
                <a:sym typeface="Poppins SemiBold"/>
              </a:rPr>
              <a:t>Medication for the Low-Vision Population is Only the Beginning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457263" y="2432140"/>
            <a:ext cx="3761400" cy="214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Blind Users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4522760" y="2433006"/>
            <a:ext cx="3761400" cy="214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Expanding Beyond Blind Population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658732" y="2922822"/>
            <a:ext cx="1725000" cy="582900"/>
          </a:xfrm>
          <a:prstGeom prst="roundRect">
            <a:avLst>
              <a:gd fmla="val 16667" name="adj"/>
            </a:avLst>
          </a:prstGeom>
          <a:solidFill>
            <a:srgbClr val="ACB8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Small</a:t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Measurement Aids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1363297" y="3696785"/>
            <a:ext cx="1107300" cy="598200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Cooking</a:t>
            </a:r>
            <a:r>
              <a:rPr lang="en-US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Aids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6491773" y="3180650"/>
            <a:ext cx="1270200" cy="557700"/>
          </a:xfrm>
          <a:prstGeom prst="roundRect">
            <a:avLst>
              <a:gd fmla="val 16667" name="adj"/>
            </a:avLst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Physically Disabled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4885800" y="3180650"/>
            <a:ext cx="1423800" cy="5595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Intellectually Disabled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5175698" y="3833750"/>
            <a:ext cx="1316100" cy="576600"/>
          </a:xfrm>
          <a:prstGeom prst="roundRect">
            <a:avLst>
              <a:gd fmla="val 16667" name="adj"/>
            </a:avLst>
          </a:prstGeom>
          <a:solidFill>
            <a:srgbClr val="EB97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Medication Tracking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3487" y="1405710"/>
            <a:ext cx="2560619" cy="5341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29"/>
          <p:cNvCxnSpPr/>
          <p:nvPr/>
        </p:nvCxnSpPr>
        <p:spPr>
          <a:xfrm>
            <a:off x="4358187" y="1892391"/>
            <a:ext cx="2133600" cy="5397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3" name="Google Shape;253;p29"/>
          <p:cNvCxnSpPr/>
          <p:nvPr/>
        </p:nvCxnSpPr>
        <p:spPr>
          <a:xfrm flipH="1">
            <a:off x="2319887" y="1892390"/>
            <a:ext cx="2063700" cy="539700"/>
          </a:xfrm>
          <a:prstGeom prst="straightConnector1">
            <a:avLst/>
          </a:prstGeom>
          <a:noFill/>
          <a:ln cap="flat" cmpd="sng" w="57150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4" name="Google Shape;254;p29"/>
          <p:cNvSpPr/>
          <p:nvPr/>
        </p:nvSpPr>
        <p:spPr>
          <a:xfrm>
            <a:off x="2548200" y="3059925"/>
            <a:ext cx="1423800" cy="888900"/>
          </a:xfrm>
          <a:prstGeom prst="roundRect">
            <a:avLst>
              <a:gd fmla="val 16667" name="adj"/>
            </a:avLst>
          </a:prstGeom>
          <a:solidFill>
            <a:srgbClr val="EB97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Other Accessibility Devices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6693275" y="3841550"/>
            <a:ext cx="1123200" cy="561000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Tabletop Device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>
            <p:ph type="title"/>
          </p:nvPr>
        </p:nvSpPr>
        <p:spPr>
          <a:xfrm>
            <a:off x="311700" y="11"/>
            <a:ext cx="8520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2750">
                <a:latin typeface="Poppins SemiBold"/>
                <a:ea typeface="Poppins SemiBold"/>
                <a:cs typeface="Poppins SemiBold"/>
                <a:sym typeface="Poppins SemiBold"/>
              </a:rPr>
              <a:t>Our Team is Dedicated to Solving this Problem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A group of people posing for a photo&#10;&#10;Description automatically generated" id="261" name="Google Shape;2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7275" y="1433853"/>
            <a:ext cx="4173992" cy="312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0"/>
          <p:cNvSpPr txBox="1"/>
          <p:nvPr/>
        </p:nvSpPr>
        <p:spPr>
          <a:xfrm>
            <a:off x="405325" y="1433850"/>
            <a:ext cx="36378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❖"/>
            </a:pPr>
            <a:r>
              <a:rPr lang="en-US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Chiadika Eleh: Software engineer at Google; BSE and MSE in Bioengineering @ UPenn</a:t>
            </a:r>
            <a:endParaRPr sz="1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❖"/>
            </a:pPr>
            <a:r>
              <a:rPr lang="en-US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Joey Wei: Integration engineer at Epic; BSE in Bioengineering @ UPenn</a:t>
            </a:r>
            <a:endParaRPr sz="1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57868684c_0_0"/>
          <p:cNvSpPr txBox="1"/>
          <p:nvPr>
            <p:ph type="title"/>
          </p:nvPr>
        </p:nvSpPr>
        <p:spPr>
          <a:xfrm>
            <a:off x="311700" y="171451"/>
            <a:ext cx="85206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67"/>
              <a:buFont typeface="Arial"/>
              <a:buNone/>
            </a:pPr>
            <a:r>
              <a:rPr lang="en-US" sz="2750">
                <a:latin typeface="Poppins SemiBold"/>
                <a:ea typeface="Poppins SemiBold"/>
                <a:cs typeface="Poppins SemiBold"/>
                <a:sym typeface="Poppins SemiBold"/>
              </a:rPr>
              <a:t>Problem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" name="Google Shape;104;g2857868684c_0_0"/>
          <p:cNvSpPr txBox="1"/>
          <p:nvPr/>
        </p:nvSpPr>
        <p:spPr>
          <a:xfrm>
            <a:off x="317150" y="1146000"/>
            <a:ext cx="8591400" cy="1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❖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iquid measurement is a significant challenge for the blind/low vision community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❖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his problem prevents blind/low vision individuals from properly caring for themselves and their loved ones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311700" y="185100"/>
            <a:ext cx="85206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2750">
                <a:latin typeface="Poppins SemiBold"/>
                <a:ea typeface="Poppins SemiBold"/>
                <a:cs typeface="Poppins SemiBold"/>
                <a:sym typeface="Poppins SemiBold"/>
              </a:rPr>
              <a:t>There Are Currently No Viable Alternatives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884102" y="1033757"/>
            <a:ext cx="2084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Count-A-Dose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(for insulin measurement ONLY)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4306491" y="1132479"/>
            <a:ext cx="1846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DIY Tactile Syringe</a:t>
            </a:r>
            <a:endParaRPr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12" name="Google Shape;112;p4"/>
          <p:cNvGraphicFramePr/>
          <p:nvPr/>
        </p:nvGraphicFramePr>
        <p:xfrm>
          <a:off x="439784" y="168235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{09FFA4AE-3E36-48BC-9580-F5AE5D8332C4}</a:tableStyleId>
              </a:tblPr>
              <a:tblGrid>
                <a:gridCol w="1341500"/>
                <a:gridCol w="2276325"/>
                <a:gridCol w="2335800"/>
                <a:gridCol w="2252150"/>
              </a:tblGrid>
              <a:tr h="506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Mechanical Precision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  <a:tr h="57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Auditory Feedback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Purchasable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Relevant Volume Range (&gt;1mL)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113" name="Google Shape;113;p4"/>
          <p:cNvGrpSpPr/>
          <p:nvPr/>
        </p:nvGrpSpPr>
        <p:grpSpPr>
          <a:xfrm>
            <a:off x="2689397" y="1803086"/>
            <a:ext cx="350025" cy="259227"/>
            <a:chOff x="2617397" y="1825586"/>
            <a:chExt cx="350025" cy="259227"/>
          </a:xfrm>
        </p:grpSpPr>
        <p:sp>
          <p:nvSpPr>
            <p:cNvPr id="114" name="Google Shape;114;p4"/>
            <p:cNvSpPr/>
            <p:nvPr/>
          </p:nvSpPr>
          <p:spPr>
            <a:xfrm rot="2518709">
              <a:off x="2617024" y="1949865"/>
              <a:ext cx="153493" cy="57772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2896258">
              <a:off x="2698283" y="1927961"/>
              <a:ext cx="298763" cy="54476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5100787" y="3467364"/>
            <a:ext cx="350025" cy="259227"/>
            <a:chOff x="2617397" y="1825586"/>
            <a:chExt cx="350025" cy="259227"/>
          </a:xfrm>
        </p:grpSpPr>
        <p:sp>
          <p:nvSpPr>
            <p:cNvPr id="117" name="Google Shape;117;p4"/>
            <p:cNvSpPr/>
            <p:nvPr/>
          </p:nvSpPr>
          <p:spPr>
            <a:xfrm rot="2518709">
              <a:off x="2617024" y="1949865"/>
              <a:ext cx="153493" cy="57772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2896258">
              <a:off x="2698283" y="1927961"/>
              <a:ext cx="298763" cy="54476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2722965" y="2877342"/>
            <a:ext cx="350025" cy="259227"/>
            <a:chOff x="2617397" y="1825586"/>
            <a:chExt cx="350025" cy="259227"/>
          </a:xfrm>
        </p:grpSpPr>
        <p:sp>
          <p:nvSpPr>
            <p:cNvPr id="120" name="Google Shape;120;p4"/>
            <p:cNvSpPr/>
            <p:nvPr/>
          </p:nvSpPr>
          <p:spPr>
            <a:xfrm rot="2518709">
              <a:off x="2617024" y="1949865"/>
              <a:ext cx="153493" cy="57772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2896258">
              <a:off x="2698283" y="1927961"/>
              <a:ext cx="298763" cy="54476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7387512" y="2364782"/>
            <a:ext cx="350025" cy="259227"/>
            <a:chOff x="2617397" y="1825586"/>
            <a:chExt cx="350025" cy="259227"/>
          </a:xfrm>
        </p:grpSpPr>
        <p:sp>
          <p:nvSpPr>
            <p:cNvPr id="123" name="Google Shape;123;p4"/>
            <p:cNvSpPr/>
            <p:nvPr/>
          </p:nvSpPr>
          <p:spPr>
            <a:xfrm rot="2518709">
              <a:off x="2617024" y="1949865"/>
              <a:ext cx="153493" cy="57772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2896258">
              <a:off x="2698283" y="1927961"/>
              <a:ext cx="298763" cy="54476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7385977" y="1799398"/>
            <a:ext cx="350025" cy="259227"/>
            <a:chOff x="2617397" y="1825586"/>
            <a:chExt cx="350025" cy="259227"/>
          </a:xfrm>
        </p:grpSpPr>
        <p:sp>
          <p:nvSpPr>
            <p:cNvPr id="126" name="Google Shape;126;p4"/>
            <p:cNvSpPr/>
            <p:nvPr/>
          </p:nvSpPr>
          <p:spPr>
            <a:xfrm rot="2518709">
              <a:off x="2617024" y="1949865"/>
              <a:ext cx="153493" cy="57772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 rot="-2896258">
              <a:off x="2698283" y="1927961"/>
              <a:ext cx="298763" cy="54476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7392157" y="2883376"/>
            <a:ext cx="350025" cy="259227"/>
            <a:chOff x="2617397" y="1825586"/>
            <a:chExt cx="350025" cy="259227"/>
          </a:xfrm>
        </p:grpSpPr>
        <p:sp>
          <p:nvSpPr>
            <p:cNvPr id="129" name="Google Shape;129;p4"/>
            <p:cNvSpPr/>
            <p:nvPr/>
          </p:nvSpPr>
          <p:spPr>
            <a:xfrm rot="2518709">
              <a:off x="2617024" y="1949865"/>
              <a:ext cx="153493" cy="57772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-2896258">
              <a:off x="2698283" y="1927961"/>
              <a:ext cx="298763" cy="54476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5040612" y="2818389"/>
            <a:ext cx="403906" cy="415934"/>
          </a:xfrm>
          <a:prstGeom prst="mathMultiply">
            <a:avLst>
              <a:gd fmla="val 13798" name="adj1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027492" y="1726157"/>
            <a:ext cx="403906" cy="415934"/>
          </a:xfrm>
          <a:prstGeom prst="mathMultiply">
            <a:avLst>
              <a:gd fmla="val 13798" name="adj1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4"/>
          <p:cNvGrpSpPr/>
          <p:nvPr/>
        </p:nvGrpSpPr>
        <p:grpSpPr>
          <a:xfrm>
            <a:off x="7391161" y="3468026"/>
            <a:ext cx="350025" cy="259227"/>
            <a:chOff x="2617397" y="1825586"/>
            <a:chExt cx="350025" cy="259227"/>
          </a:xfrm>
        </p:grpSpPr>
        <p:sp>
          <p:nvSpPr>
            <p:cNvPr id="134" name="Google Shape;134;p4"/>
            <p:cNvSpPr/>
            <p:nvPr/>
          </p:nvSpPr>
          <p:spPr>
            <a:xfrm rot="2518709">
              <a:off x="2617024" y="1949865"/>
              <a:ext cx="153493" cy="57772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-2896258">
              <a:off x="2698283" y="1927961"/>
              <a:ext cx="298763" cy="54476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6566274" y="1134051"/>
            <a:ext cx="1896426" cy="325005"/>
            <a:chOff x="6548274" y="1098051"/>
            <a:chExt cx="1896426" cy="325005"/>
          </a:xfrm>
        </p:grpSpPr>
        <p:pic>
          <p:nvPicPr>
            <p:cNvPr descr="A blue curved object with black background&#10;&#10;Description automatically generated" id="137" name="Google Shape;13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48274" y="1098051"/>
              <a:ext cx="540183" cy="286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40894" y="1151866"/>
              <a:ext cx="1403806" cy="271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4"/>
          <p:cNvSpPr/>
          <p:nvPr/>
        </p:nvSpPr>
        <p:spPr>
          <a:xfrm>
            <a:off x="5029690" y="2289917"/>
            <a:ext cx="403906" cy="415934"/>
          </a:xfrm>
          <a:prstGeom prst="mathMultiply">
            <a:avLst>
              <a:gd fmla="val 13798" name="adj1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2720560" y="3389839"/>
            <a:ext cx="403906" cy="415934"/>
          </a:xfrm>
          <a:prstGeom prst="mathMultiply">
            <a:avLst>
              <a:gd fmla="val 13798" name="adj1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2685190" y="2290625"/>
            <a:ext cx="403906" cy="415934"/>
          </a:xfrm>
          <a:prstGeom prst="mathMultiply">
            <a:avLst>
              <a:gd fmla="val 13798" name="adj1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unt-A-Dose | Medicool" id="142" name="Google Shape;142;p4"/>
          <p:cNvPicPr preferRelativeResize="0"/>
          <p:nvPr/>
        </p:nvPicPr>
        <p:blipFill rotWithShape="1">
          <a:blip r:embed="rId5">
            <a:alphaModFix/>
          </a:blip>
          <a:srcRect b="24783" l="2455" r="3029" t="20329"/>
          <a:stretch/>
        </p:blipFill>
        <p:spPr>
          <a:xfrm rot="-600000">
            <a:off x="2090873" y="4081767"/>
            <a:ext cx="1446403" cy="8368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4"/>
          <p:cNvGrpSpPr/>
          <p:nvPr/>
        </p:nvGrpSpPr>
        <p:grpSpPr>
          <a:xfrm>
            <a:off x="2028143" y="3919785"/>
            <a:ext cx="5061447" cy="1068113"/>
            <a:chOff x="2028143" y="3919785"/>
            <a:chExt cx="5061447" cy="1068113"/>
          </a:xfrm>
        </p:grpSpPr>
        <p:sp>
          <p:nvSpPr>
            <p:cNvPr id="144" name="Google Shape;144;p4"/>
            <p:cNvSpPr/>
            <p:nvPr/>
          </p:nvSpPr>
          <p:spPr>
            <a:xfrm>
              <a:off x="2028143" y="3919785"/>
              <a:ext cx="5061447" cy="1068113"/>
            </a:xfrm>
            <a:prstGeom prst="wedgeRoundRectCallout">
              <a:avLst>
                <a:gd fmla="val -20833" name="adj1"/>
                <a:gd fmla="val 62500" name="adj2"/>
                <a:gd fmla="val 0" name="adj3"/>
              </a:avLst>
            </a:prstGeom>
            <a:solidFill>
              <a:srgbClr val="B3C6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2149805" y="3961409"/>
              <a:ext cx="4789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000" u="none" cap="none" strike="noStrike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"With NyQuil, I swig what I think is a shot..."</a:t>
              </a:r>
              <a:r>
                <a:rPr i="0" lang="en-US" sz="2000" u="none" cap="none" strike="noStrike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 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3A383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-</a:t>
              </a:r>
              <a:r>
                <a:rPr i="1" lang="en-US" sz="1200">
                  <a:solidFill>
                    <a:srgbClr val="3A383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a</a:t>
              </a:r>
              <a:r>
                <a:rPr i="1" lang="en-US" sz="1200">
                  <a:solidFill>
                    <a:srgbClr val="3A383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Blind National Federation of the Blind (NFB) member</a:t>
              </a:r>
              <a:endParaRPr i="1" sz="14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311700" y="337500"/>
            <a:ext cx="85206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2750">
                <a:latin typeface="Poppins SemiBold"/>
                <a:ea typeface="Poppins SemiBold"/>
                <a:cs typeface="Poppins SemiBold"/>
                <a:sym typeface="Poppins SemiBold"/>
              </a:rPr>
              <a:t>The Inability to Measure Liquid Medication Hampers Independence and Increases Cost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51" name="Google Shape;151;p6"/>
          <p:cNvGrpSpPr/>
          <p:nvPr/>
        </p:nvGrpSpPr>
        <p:grpSpPr>
          <a:xfrm>
            <a:off x="695569" y="1498112"/>
            <a:ext cx="3848100" cy="2770414"/>
            <a:chOff x="4634523" y="1377950"/>
            <a:chExt cx="3848100" cy="2770414"/>
          </a:xfrm>
        </p:grpSpPr>
        <p:sp>
          <p:nvSpPr>
            <p:cNvPr id="152" name="Google Shape;152;p6"/>
            <p:cNvSpPr/>
            <p:nvPr/>
          </p:nvSpPr>
          <p:spPr>
            <a:xfrm>
              <a:off x="4634523" y="1377950"/>
              <a:ext cx="3848100" cy="2770414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" name="Google Shape;153;p6"/>
            <p:cNvSpPr txBox="1"/>
            <p:nvPr/>
          </p:nvSpPr>
          <p:spPr>
            <a:xfrm>
              <a:off x="4897104" y="1621331"/>
              <a:ext cx="3346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8E221A"/>
                  </a:solidFill>
                  <a:latin typeface="Poppins"/>
                  <a:ea typeface="Poppins"/>
                  <a:cs typeface="Poppins"/>
                  <a:sym typeface="Poppins"/>
                </a:rPr>
                <a:t>$16,838 </a:t>
              </a: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Avg</a:t>
              </a:r>
              <a:r>
                <a:rPr lang="en-US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. annual burden per blind/low vision individual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4903072" y="3030109"/>
              <a:ext cx="33462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8E221A"/>
                  </a:solidFill>
                  <a:latin typeface="Poppins"/>
                  <a:ea typeface="Poppins"/>
                  <a:cs typeface="Poppins"/>
                  <a:sym typeface="Poppins"/>
                </a:rPr>
                <a:t>$41.8bn </a:t>
              </a:r>
              <a:r>
                <a:rPr lang="en-US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Annual nursing home costs attributed to blind/low vision patients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4903586" y="2344209"/>
              <a:ext cx="3346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Rehab clinics cost up to </a:t>
              </a:r>
              <a:r>
                <a:rPr b="1" lang="en-US" sz="2000">
                  <a:solidFill>
                    <a:srgbClr val="8E221A"/>
                  </a:solidFill>
                  <a:latin typeface="Poppins"/>
                  <a:ea typeface="Poppins"/>
                  <a:cs typeface="Poppins"/>
                  <a:sym typeface="Poppins"/>
                </a:rPr>
                <a:t>$4,000</a:t>
              </a:r>
              <a:r>
                <a:rPr lang="en-US" sz="2000">
                  <a:solidFill>
                    <a:srgbClr val="8E221A"/>
                  </a:solidFill>
                  <a:latin typeface="Poppins"/>
                  <a:ea typeface="Poppins"/>
                  <a:cs typeface="Poppins"/>
                  <a:sym typeface="Poppins"/>
                </a:rPr>
                <a:t> </a:t>
              </a:r>
              <a:r>
                <a:rPr lang="en-US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per day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6" name="Google Shape;156;p6"/>
          <p:cNvSpPr txBox="1"/>
          <p:nvPr/>
        </p:nvSpPr>
        <p:spPr>
          <a:xfrm>
            <a:off x="6690713" y="4832565"/>
            <a:ext cx="23428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from CDC</a:t>
            </a:r>
            <a:r>
              <a:rPr i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Georgetown University</a:t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6"/>
          <p:cNvGrpSpPr/>
          <p:nvPr/>
        </p:nvGrpSpPr>
        <p:grpSpPr>
          <a:xfrm>
            <a:off x="5135468" y="1227725"/>
            <a:ext cx="3550941" cy="3479661"/>
            <a:chOff x="739314" y="1230656"/>
            <a:chExt cx="3550941" cy="3479661"/>
          </a:xfrm>
        </p:grpSpPr>
        <p:grpSp>
          <p:nvGrpSpPr>
            <p:cNvPr id="158" name="Google Shape;158;p6"/>
            <p:cNvGrpSpPr/>
            <p:nvPr/>
          </p:nvGrpSpPr>
          <p:grpSpPr>
            <a:xfrm>
              <a:off x="739314" y="1230656"/>
              <a:ext cx="3550941" cy="3479428"/>
              <a:chOff x="739314" y="1230656"/>
              <a:chExt cx="3221100" cy="3220500"/>
            </a:xfrm>
          </p:grpSpPr>
          <p:sp>
            <p:nvSpPr>
              <p:cNvPr id="159" name="Google Shape;159;p6"/>
              <p:cNvSpPr/>
              <p:nvPr/>
            </p:nvSpPr>
            <p:spPr>
              <a:xfrm>
                <a:off x="739314" y="1230656"/>
                <a:ext cx="3221100" cy="3220500"/>
              </a:xfrm>
              <a:prstGeom prst="ellipse">
                <a:avLst/>
              </a:prstGeom>
              <a:solidFill>
                <a:srgbClr val="F0AF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 txBox="1"/>
              <p:nvPr/>
            </p:nvSpPr>
            <p:spPr>
              <a:xfrm>
                <a:off x="1560714" y="1470206"/>
                <a:ext cx="1578000" cy="563100"/>
              </a:xfrm>
              <a:prstGeom prst="rect">
                <a:avLst/>
              </a:prstGeom>
              <a:solidFill>
                <a:srgbClr val="F0AF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lang="en-US" sz="18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Visually Impaired</a:t>
                </a:r>
                <a:br>
                  <a:rPr lang="en-US" sz="10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20 million Americans</a:t>
                </a:r>
                <a:endParaRPr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1224576" y="2181508"/>
              <a:ext cx="2580277" cy="2528784"/>
              <a:chOff x="1224576" y="2181508"/>
              <a:chExt cx="2340600" cy="234060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1224576" y="2181508"/>
                <a:ext cx="2340600" cy="2340600"/>
              </a:xfrm>
              <a:prstGeom prst="ellipse">
                <a:avLst/>
              </a:prstGeom>
              <a:solidFill>
                <a:srgbClr val="B3C6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 txBox="1"/>
              <p:nvPr/>
            </p:nvSpPr>
            <p:spPr>
              <a:xfrm>
                <a:off x="1656509" y="2392557"/>
                <a:ext cx="1477200" cy="5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Vision Loss</a:t>
                </a:r>
                <a:br>
                  <a:rPr lang="en-US" sz="10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6 million Americans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(20/40 to 20/200)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64" name="Google Shape;164;p6"/>
            <p:cNvGrpSpPr/>
            <p:nvPr/>
          </p:nvGrpSpPr>
          <p:grpSpPr>
            <a:xfrm>
              <a:off x="1700739" y="3114350"/>
              <a:ext cx="1628135" cy="1595967"/>
              <a:chOff x="1700739" y="3114350"/>
              <a:chExt cx="1476900" cy="1477200"/>
            </a:xfrm>
          </p:grpSpPr>
          <p:sp>
            <p:nvSpPr>
              <p:cNvPr id="165" name="Google Shape;165;p6"/>
              <p:cNvSpPr/>
              <p:nvPr/>
            </p:nvSpPr>
            <p:spPr>
              <a:xfrm>
                <a:off x="1700739" y="3114350"/>
                <a:ext cx="1476900" cy="1477200"/>
              </a:xfrm>
              <a:prstGeom prst="ellipse">
                <a:avLst/>
              </a:prstGeom>
              <a:solidFill>
                <a:srgbClr val="FE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 txBox="1"/>
              <p:nvPr/>
            </p:nvSpPr>
            <p:spPr>
              <a:xfrm>
                <a:off x="1767439" y="3669841"/>
                <a:ext cx="1347821" cy="64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lang="en-US" sz="18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Blind</a:t>
                </a:r>
                <a:endParaRPr b="1" sz="1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 million Americans</a:t>
                </a:r>
                <a:r>
                  <a:rPr lang="en-US" sz="1100"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(</a:t>
                </a:r>
                <a:r>
                  <a:rPr lang="en-US" sz="1100">
                    <a:latin typeface="Poppins"/>
                    <a:ea typeface="Poppins"/>
                    <a:cs typeface="Poppins"/>
                    <a:sym typeface="Poppins"/>
                  </a:rPr>
                  <a:t>Worse </a:t>
                </a: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than 20/200)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pic>
          <p:nvPicPr>
            <p:cNvPr descr="Blind Icon - Free PNG &amp; SVG 18405 - Noun Project" id="167" name="Google Shape;167;p6"/>
            <p:cNvPicPr preferRelativeResize="0"/>
            <p:nvPr/>
          </p:nvPicPr>
          <p:blipFill rotWithShape="1">
            <a:blip r:embed="rId3">
              <a:alphaModFix amt="80000"/>
            </a:blip>
            <a:srcRect b="0" l="0" r="0" t="0"/>
            <a:stretch/>
          </p:blipFill>
          <p:spPr>
            <a:xfrm>
              <a:off x="2210117" y="3198018"/>
              <a:ext cx="608945" cy="60894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ctr" dir="5400000" dist="50800">
                <a:srgbClr val="000000">
                  <a:alpha val="0"/>
                </a:srgbClr>
              </a:out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750" y="0"/>
            <a:ext cx="9928924" cy="459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 txBox="1"/>
          <p:nvPr/>
        </p:nvSpPr>
        <p:spPr>
          <a:xfrm>
            <a:off x="176748" y="2478123"/>
            <a:ext cx="3801832" cy="4946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600"/>
              <a:buFont typeface="Arial"/>
              <a:buNone/>
            </a:pPr>
            <a:r>
              <a:rPr i="1" lang="en-US" sz="160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A Liquid Measurement Device for the Blind &amp; Low Vision Community</a:t>
            </a:r>
            <a:endParaRPr i="1" sz="160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blue and black logo&#10;&#10;Description automatically generated" id="174" name="Google Shape;17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013" y="1769836"/>
            <a:ext cx="3675854" cy="708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10"/>
          <p:cNvCxnSpPr/>
          <p:nvPr/>
        </p:nvCxnSpPr>
        <p:spPr>
          <a:xfrm>
            <a:off x="1729492" y="2154608"/>
            <a:ext cx="24368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8993ae62c4_0_3"/>
          <p:cNvPicPr preferRelativeResize="0"/>
          <p:nvPr/>
        </p:nvPicPr>
        <p:blipFill rotWithShape="1">
          <a:blip r:embed="rId3">
            <a:alphaModFix/>
          </a:blip>
          <a:srcRect b="0" l="34687" r="30625" t="8079"/>
          <a:stretch/>
        </p:blipFill>
        <p:spPr>
          <a:xfrm>
            <a:off x="2850000" y="458275"/>
            <a:ext cx="3444000" cy="4226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g28993ae62c4_0_3"/>
          <p:cNvCxnSpPr/>
          <p:nvPr/>
        </p:nvCxnSpPr>
        <p:spPr>
          <a:xfrm>
            <a:off x="2554875" y="1148000"/>
            <a:ext cx="956700" cy="236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g28993ae62c4_0_3"/>
          <p:cNvCxnSpPr/>
          <p:nvPr/>
        </p:nvCxnSpPr>
        <p:spPr>
          <a:xfrm flipH="1" rot="10800000">
            <a:off x="2850000" y="3894125"/>
            <a:ext cx="1100400" cy="276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g28993ae62c4_0_3"/>
          <p:cNvCxnSpPr/>
          <p:nvPr/>
        </p:nvCxnSpPr>
        <p:spPr>
          <a:xfrm>
            <a:off x="4998100" y="4170425"/>
            <a:ext cx="956700" cy="236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g28993ae62c4_0_3"/>
          <p:cNvCxnSpPr/>
          <p:nvPr/>
        </p:nvCxnSpPr>
        <p:spPr>
          <a:xfrm flipH="1" rot="10800000">
            <a:off x="5488175" y="1688125"/>
            <a:ext cx="1422300" cy="18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g28993ae62c4_0_3"/>
          <p:cNvCxnSpPr/>
          <p:nvPr/>
        </p:nvCxnSpPr>
        <p:spPr>
          <a:xfrm>
            <a:off x="4998100" y="2759275"/>
            <a:ext cx="1507200" cy="77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g28993ae62c4_0_3"/>
          <p:cNvSpPr txBox="1"/>
          <p:nvPr/>
        </p:nvSpPr>
        <p:spPr>
          <a:xfrm>
            <a:off x="967950" y="910675"/>
            <a:ext cx="1677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On/Off Switch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7" name="Google Shape;187;g28993ae62c4_0_3"/>
          <p:cNvSpPr txBox="1"/>
          <p:nvPr/>
        </p:nvSpPr>
        <p:spPr>
          <a:xfrm>
            <a:off x="1263025" y="3955600"/>
            <a:ext cx="1677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Stepper Motor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8" name="Google Shape;188;g28993ae62c4_0_3"/>
          <p:cNvSpPr txBox="1"/>
          <p:nvPr/>
        </p:nvSpPr>
        <p:spPr>
          <a:xfrm>
            <a:off x="6502725" y="3353900"/>
            <a:ext cx="1677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Clamps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9" name="Google Shape;189;g28993ae62c4_0_3"/>
          <p:cNvSpPr txBox="1"/>
          <p:nvPr/>
        </p:nvSpPr>
        <p:spPr>
          <a:xfrm>
            <a:off x="6861275" y="1469125"/>
            <a:ext cx="1677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Buttons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0" name="Google Shape;190;g28993ae62c4_0_3"/>
          <p:cNvSpPr txBox="1"/>
          <p:nvPr/>
        </p:nvSpPr>
        <p:spPr>
          <a:xfrm>
            <a:off x="5899450" y="4246625"/>
            <a:ext cx="2226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Disposable Syringe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57868684c_0_49"/>
          <p:cNvSpPr txBox="1"/>
          <p:nvPr/>
        </p:nvSpPr>
        <p:spPr>
          <a:xfrm>
            <a:off x="310896" y="182880"/>
            <a:ext cx="8847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Blind-Accessible App Has Full Functionality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96" name="Google Shape;196;g2857868684c_0_49"/>
          <p:cNvPicPr preferRelativeResize="0"/>
          <p:nvPr/>
        </p:nvPicPr>
        <p:blipFill rotWithShape="1">
          <a:blip r:embed="rId3">
            <a:alphaModFix/>
          </a:blip>
          <a:srcRect b="0" l="1826" r="0" t="0"/>
          <a:stretch/>
        </p:blipFill>
        <p:spPr>
          <a:xfrm>
            <a:off x="5771843" y="945250"/>
            <a:ext cx="1757532" cy="38738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g2857868684c_0_49"/>
          <p:cNvPicPr preferRelativeResize="0"/>
          <p:nvPr/>
        </p:nvPicPr>
        <p:blipFill rotWithShape="1">
          <a:blip r:embed="rId4">
            <a:alphaModFix/>
          </a:blip>
          <a:srcRect b="0" l="0" r="1826" t="842"/>
          <a:stretch/>
        </p:blipFill>
        <p:spPr>
          <a:xfrm>
            <a:off x="1404525" y="970048"/>
            <a:ext cx="1757532" cy="384121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8" name="Google Shape;198;g2857868684c_0_49"/>
          <p:cNvSpPr txBox="1"/>
          <p:nvPr/>
        </p:nvSpPr>
        <p:spPr>
          <a:xfrm>
            <a:off x="1476125" y="4821775"/>
            <a:ext cx="16143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Welcome Page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g2857868684c_0_49"/>
          <p:cNvSpPr txBox="1"/>
          <p:nvPr/>
        </p:nvSpPr>
        <p:spPr>
          <a:xfrm>
            <a:off x="5771900" y="4821775"/>
            <a:ext cx="17574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Volume Input Page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57868684c_0_55"/>
          <p:cNvSpPr txBox="1"/>
          <p:nvPr/>
        </p:nvSpPr>
        <p:spPr>
          <a:xfrm>
            <a:off x="310896" y="182880"/>
            <a:ext cx="8847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Blind-Accessible App Has Full Functionality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05" name="Google Shape;205;g2857868684c_0_55"/>
          <p:cNvPicPr preferRelativeResize="0"/>
          <p:nvPr/>
        </p:nvPicPr>
        <p:blipFill rotWithShape="1">
          <a:blip r:embed="rId3">
            <a:alphaModFix/>
          </a:blip>
          <a:srcRect b="0" l="0" r="1826" t="842"/>
          <a:stretch/>
        </p:blipFill>
        <p:spPr>
          <a:xfrm>
            <a:off x="1414513" y="960225"/>
            <a:ext cx="1755648" cy="384394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6" name="Google Shape;206;g2857868684c_0_55"/>
          <p:cNvPicPr preferRelativeResize="0"/>
          <p:nvPr/>
        </p:nvPicPr>
        <p:blipFill rotWithShape="1">
          <a:blip r:embed="rId4">
            <a:alphaModFix/>
          </a:blip>
          <a:srcRect b="0" l="0" r="0" t="842"/>
          <a:stretch/>
        </p:blipFill>
        <p:spPr>
          <a:xfrm>
            <a:off x="5771850" y="960225"/>
            <a:ext cx="1757525" cy="3843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g2857868684c_0_55"/>
          <p:cNvSpPr txBox="1"/>
          <p:nvPr/>
        </p:nvSpPr>
        <p:spPr>
          <a:xfrm>
            <a:off x="1231825" y="4821775"/>
            <a:ext cx="2121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Past Measurements</a:t>
            </a: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Page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g2857868684c_0_55"/>
          <p:cNvSpPr txBox="1"/>
          <p:nvPr/>
        </p:nvSpPr>
        <p:spPr>
          <a:xfrm>
            <a:off x="5771900" y="4821775"/>
            <a:ext cx="17574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Databank</a:t>
            </a: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Page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/>
        </p:nvSpPr>
        <p:spPr>
          <a:xfrm>
            <a:off x="310896" y="182880"/>
            <a:ext cx="688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See-Rynge</a:t>
            </a:r>
            <a:r>
              <a:rPr lang="en-US" sz="2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Satisf</a:t>
            </a:r>
            <a:r>
              <a:rPr lang="en-US" sz="2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ies</a:t>
            </a:r>
            <a:r>
              <a:rPr lang="en-US" sz="2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Several Criteria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320040" y="990600"/>
            <a:ext cx="7876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❖"/>
            </a:pPr>
            <a:r>
              <a:rPr lang="en-US" sz="2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Precision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Within ±3% of target volume to meet international regulations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❖"/>
            </a:pPr>
            <a:r>
              <a:rPr lang="en-US" sz="2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Accessibility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Audio &amp; haptic feedback systems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❖"/>
            </a:pPr>
            <a:r>
              <a:rPr lang="en-US" sz="2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Form Factor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Handheld and ergonomic 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❖"/>
            </a:pPr>
            <a:r>
              <a:rPr lang="en-US" sz="2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Automation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Integrated operating system for automatic function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❖"/>
            </a:pPr>
            <a:r>
              <a:rPr lang="en-US" sz="2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Accountability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Innovating with the target population in mind (and in discussion!)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Joey W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0x01010081CDAB78B253544C8613A98DD4F2F72C</vt:lpwstr>
  </property>
</Properties>
</file>