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99" r:id="rId2"/>
  </p:sldMasterIdLst>
  <p:notesMasterIdLst>
    <p:notesMasterId r:id="rId33"/>
  </p:notesMasterIdLst>
  <p:sldIdLst>
    <p:sldId id="256" r:id="rId3"/>
    <p:sldId id="257" r:id="rId4"/>
    <p:sldId id="258" r:id="rId5"/>
    <p:sldId id="348" r:id="rId6"/>
    <p:sldId id="313" r:id="rId7"/>
    <p:sldId id="292" r:id="rId8"/>
    <p:sldId id="303" r:id="rId9"/>
    <p:sldId id="302" r:id="rId10"/>
    <p:sldId id="312" r:id="rId11"/>
    <p:sldId id="311" r:id="rId12"/>
    <p:sldId id="261" r:id="rId13"/>
    <p:sldId id="272" r:id="rId14"/>
    <p:sldId id="262" r:id="rId15"/>
    <p:sldId id="296" r:id="rId16"/>
    <p:sldId id="283" r:id="rId17"/>
    <p:sldId id="287" r:id="rId18"/>
    <p:sldId id="297" r:id="rId19"/>
    <p:sldId id="317" r:id="rId20"/>
    <p:sldId id="273" r:id="rId21"/>
    <p:sldId id="335" r:id="rId22"/>
    <p:sldId id="336" r:id="rId23"/>
    <p:sldId id="337" r:id="rId24"/>
    <p:sldId id="295" r:id="rId25"/>
    <p:sldId id="300" r:id="rId26"/>
    <p:sldId id="316" r:id="rId27"/>
    <p:sldId id="274" r:id="rId28"/>
    <p:sldId id="347" r:id="rId29"/>
    <p:sldId id="342" r:id="rId30"/>
    <p:sldId id="282" r:id="rId31"/>
    <p:sldId id="275" r:id="rId32"/>
  </p:sldIdLst>
  <p:sldSz cx="9144000" cy="6858000" type="screen4x3"/>
  <p:notesSz cx="6985000" cy="92837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A7DE7B-7B4E-6454-EDFB-0DAE0F94FD15}" name="Lori Berrong" initials="LB" userId="S-1-5-21-560329869-3504885129-757682959-11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hyperlink" Target="http://www.mdtap.org/"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hyperlink" Target="http://www.mdtap.org/"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4B2F1F-D9CA-427A-B193-14B3D81B54A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0B2DA02-9BF9-4052-A17F-5700002FADAE}">
      <dgm:prSet/>
      <dgm:spPr/>
      <dgm:t>
        <a:bodyPr/>
        <a:lstStyle/>
        <a:p>
          <a:r>
            <a:rPr lang="en-US" b="0" i="0" dirty="0"/>
            <a:t>Maryland TAP provides statewide access to assistive technology (AT) through equipment demonstrations, loans, reuse, financing</a:t>
          </a:r>
          <a:r>
            <a:rPr lang="en-US" dirty="0"/>
            <a:t>, and training.</a:t>
          </a:r>
        </a:p>
      </dgm:t>
    </dgm:pt>
    <dgm:pt modelId="{E6A6C3EB-8598-409E-9F2C-465BD52D772C}" type="parTrans" cxnId="{C897781C-5506-45B1-A22F-E366B8A2B306}">
      <dgm:prSet/>
      <dgm:spPr/>
      <dgm:t>
        <a:bodyPr/>
        <a:lstStyle/>
        <a:p>
          <a:endParaRPr lang="en-US"/>
        </a:p>
      </dgm:t>
    </dgm:pt>
    <dgm:pt modelId="{ED4280A3-05C7-4066-BCA9-93CA1C90DF03}" type="sibTrans" cxnId="{C897781C-5506-45B1-A22F-E366B8A2B306}">
      <dgm:prSet/>
      <dgm:spPr/>
      <dgm:t>
        <a:bodyPr/>
        <a:lstStyle/>
        <a:p>
          <a:endParaRPr lang="en-US"/>
        </a:p>
      </dgm:t>
    </dgm:pt>
    <dgm:pt modelId="{24EFD0BF-EF3C-49FE-AAB7-F5ADCE19FE0B}">
      <dgm:prSet/>
      <dgm:spPr/>
      <dgm:t>
        <a:bodyPr/>
        <a:lstStyle/>
        <a:p>
          <a:r>
            <a:rPr lang="en-US" b="1" dirty="0">
              <a:hlinkClick xmlns:r="http://schemas.openxmlformats.org/officeDocument/2006/relationships" r:id="rId1">
                <a:extLst>
                  <a:ext uri="{A12FA001-AC4F-418D-AE19-62706E023703}">
                    <ahyp:hlinkClr xmlns="" xmlns:ahyp="http://schemas.microsoft.com/office/drawing/2018/hyperlinkcolor" val="tx"/>
                  </a:ext>
                </a:extLst>
              </a:hlinkClick>
            </a:rPr>
            <a:t>www.mdtap.org</a:t>
          </a:r>
          <a:endParaRPr lang="en-US" b="1" dirty="0"/>
        </a:p>
      </dgm:t>
    </dgm:pt>
    <dgm:pt modelId="{8ED2ECB1-C975-4437-BE45-35BF605C1DF3}" type="parTrans" cxnId="{88A7A1CC-E73D-4001-BAD9-33E92E002032}">
      <dgm:prSet/>
      <dgm:spPr/>
      <dgm:t>
        <a:bodyPr/>
        <a:lstStyle/>
        <a:p>
          <a:endParaRPr lang="en-US"/>
        </a:p>
      </dgm:t>
    </dgm:pt>
    <dgm:pt modelId="{F7743239-6EFF-45D0-8D51-4A204B32A5BF}" type="sibTrans" cxnId="{88A7A1CC-E73D-4001-BAD9-33E92E002032}">
      <dgm:prSet/>
      <dgm:spPr/>
      <dgm:t>
        <a:bodyPr/>
        <a:lstStyle/>
        <a:p>
          <a:endParaRPr lang="en-US"/>
        </a:p>
      </dgm:t>
    </dgm:pt>
    <dgm:pt modelId="{B47B399A-1420-4D5C-A2EF-8F4E36CC1D82}">
      <dgm:prSet/>
      <dgm:spPr/>
      <dgm:t>
        <a:bodyPr/>
        <a:lstStyle/>
        <a:p>
          <a:r>
            <a:rPr lang="en-US" i="1" dirty="0"/>
            <a:t>We’re a free, statewide service through the Maryland Department of Disabilities.</a:t>
          </a:r>
          <a:endParaRPr lang="en-US" dirty="0"/>
        </a:p>
      </dgm:t>
    </dgm:pt>
    <dgm:pt modelId="{8AF66437-B641-44CB-8275-8A99278871F7}" type="parTrans" cxnId="{94394C87-8A4B-498D-AFA3-DEFF4844EE38}">
      <dgm:prSet/>
      <dgm:spPr/>
      <dgm:t>
        <a:bodyPr/>
        <a:lstStyle/>
        <a:p>
          <a:endParaRPr lang="en-US"/>
        </a:p>
      </dgm:t>
    </dgm:pt>
    <dgm:pt modelId="{EBAF5E7E-7D97-4166-A5B8-D6B7E0D0461A}" type="sibTrans" cxnId="{94394C87-8A4B-498D-AFA3-DEFF4844EE38}">
      <dgm:prSet/>
      <dgm:spPr/>
      <dgm:t>
        <a:bodyPr/>
        <a:lstStyle/>
        <a:p>
          <a:endParaRPr lang="en-US"/>
        </a:p>
      </dgm:t>
    </dgm:pt>
    <dgm:pt modelId="{79007AC7-BE65-4E30-9458-B7389D33BE79}" type="pres">
      <dgm:prSet presAssocID="{2B4B2F1F-D9CA-427A-B193-14B3D81B54AE}" presName="hierChild1" presStyleCnt="0">
        <dgm:presLayoutVars>
          <dgm:chPref val="1"/>
          <dgm:dir/>
          <dgm:animOne val="branch"/>
          <dgm:animLvl val="lvl"/>
          <dgm:resizeHandles/>
        </dgm:presLayoutVars>
      </dgm:prSet>
      <dgm:spPr/>
      <dgm:t>
        <a:bodyPr/>
        <a:lstStyle/>
        <a:p>
          <a:endParaRPr lang="en-US"/>
        </a:p>
      </dgm:t>
    </dgm:pt>
    <dgm:pt modelId="{A3FFD292-3D9F-497D-9592-59CE4954BAB6}" type="pres">
      <dgm:prSet presAssocID="{60B2DA02-9BF9-4052-A17F-5700002FADAE}" presName="hierRoot1" presStyleCnt="0"/>
      <dgm:spPr/>
    </dgm:pt>
    <dgm:pt modelId="{E0FEB0E6-F432-49D7-9494-BAD26C892FD4}" type="pres">
      <dgm:prSet presAssocID="{60B2DA02-9BF9-4052-A17F-5700002FADAE}" presName="composite" presStyleCnt="0"/>
      <dgm:spPr/>
    </dgm:pt>
    <dgm:pt modelId="{FEC2AFE8-0C71-47EC-AD51-107F7BDAC093}" type="pres">
      <dgm:prSet presAssocID="{60B2DA02-9BF9-4052-A17F-5700002FADAE}" presName="background" presStyleLbl="node0" presStyleIdx="0" presStyleCnt="3"/>
      <dgm:spPr/>
    </dgm:pt>
    <dgm:pt modelId="{991CC028-1BF8-475F-A094-D0E8ABDF3078}" type="pres">
      <dgm:prSet presAssocID="{60B2DA02-9BF9-4052-A17F-5700002FADAE}" presName="text" presStyleLbl="fgAcc0" presStyleIdx="0" presStyleCnt="3">
        <dgm:presLayoutVars>
          <dgm:chPref val="3"/>
        </dgm:presLayoutVars>
      </dgm:prSet>
      <dgm:spPr/>
      <dgm:t>
        <a:bodyPr/>
        <a:lstStyle/>
        <a:p>
          <a:endParaRPr lang="en-US"/>
        </a:p>
      </dgm:t>
    </dgm:pt>
    <dgm:pt modelId="{F14860BC-75EE-438B-8969-F179A3B58F2B}" type="pres">
      <dgm:prSet presAssocID="{60B2DA02-9BF9-4052-A17F-5700002FADAE}" presName="hierChild2" presStyleCnt="0"/>
      <dgm:spPr/>
    </dgm:pt>
    <dgm:pt modelId="{2266BCB0-0CDF-4F9E-8348-B74EBDC45D62}" type="pres">
      <dgm:prSet presAssocID="{24EFD0BF-EF3C-49FE-AAB7-F5ADCE19FE0B}" presName="hierRoot1" presStyleCnt="0"/>
      <dgm:spPr/>
    </dgm:pt>
    <dgm:pt modelId="{BA9D9DD4-A25A-4B9A-8D51-C608C5F5F53C}" type="pres">
      <dgm:prSet presAssocID="{24EFD0BF-EF3C-49FE-AAB7-F5ADCE19FE0B}" presName="composite" presStyleCnt="0"/>
      <dgm:spPr/>
    </dgm:pt>
    <dgm:pt modelId="{DEF4620E-6B6A-4015-A16B-A5E75783ADB0}" type="pres">
      <dgm:prSet presAssocID="{24EFD0BF-EF3C-49FE-AAB7-F5ADCE19FE0B}" presName="background" presStyleLbl="node0" presStyleIdx="1" presStyleCnt="3"/>
      <dgm:spPr/>
    </dgm:pt>
    <dgm:pt modelId="{52797FB5-DF21-42AC-92E4-759D7EF7E151}" type="pres">
      <dgm:prSet presAssocID="{24EFD0BF-EF3C-49FE-AAB7-F5ADCE19FE0B}" presName="text" presStyleLbl="fgAcc0" presStyleIdx="1" presStyleCnt="3">
        <dgm:presLayoutVars>
          <dgm:chPref val="3"/>
        </dgm:presLayoutVars>
      </dgm:prSet>
      <dgm:spPr/>
      <dgm:t>
        <a:bodyPr/>
        <a:lstStyle/>
        <a:p>
          <a:endParaRPr lang="en-US"/>
        </a:p>
      </dgm:t>
    </dgm:pt>
    <dgm:pt modelId="{FB631AAD-1C4F-4E75-B5A8-CAC72BD3C453}" type="pres">
      <dgm:prSet presAssocID="{24EFD0BF-EF3C-49FE-AAB7-F5ADCE19FE0B}" presName="hierChild2" presStyleCnt="0"/>
      <dgm:spPr/>
    </dgm:pt>
    <dgm:pt modelId="{77948A06-A050-4412-B6FC-36D8BBFD9A00}" type="pres">
      <dgm:prSet presAssocID="{B47B399A-1420-4D5C-A2EF-8F4E36CC1D82}" presName="hierRoot1" presStyleCnt="0"/>
      <dgm:spPr/>
    </dgm:pt>
    <dgm:pt modelId="{63D35A1F-173B-4050-BCA3-B9059F9211F3}" type="pres">
      <dgm:prSet presAssocID="{B47B399A-1420-4D5C-A2EF-8F4E36CC1D82}" presName="composite" presStyleCnt="0"/>
      <dgm:spPr/>
    </dgm:pt>
    <dgm:pt modelId="{4673DEFD-0679-446E-92F1-090B075C5FD9}" type="pres">
      <dgm:prSet presAssocID="{B47B399A-1420-4D5C-A2EF-8F4E36CC1D82}" presName="background" presStyleLbl="node0" presStyleIdx="2" presStyleCnt="3"/>
      <dgm:spPr/>
    </dgm:pt>
    <dgm:pt modelId="{8B95FFED-CF1E-4065-B893-B285F87618D4}" type="pres">
      <dgm:prSet presAssocID="{B47B399A-1420-4D5C-A2EF-8F4E36CC1D82}" presName="text" presStyleLbl="fgAcc0" presStyleIdx="2" presStyleCnt="3">
        <dgm:presLayoutVars>
          <dgm:chPref val="3"/>
        </dgm:presLayoutVars>
      </dgm:prSet>
      <dgm:spPr/>
      <dgm:t>
        <a:bodyPr/>
        <a:lstStyle/>
        <a:p>
          <a:endParaRPr lang="en-US"/>
        </a:p>
      </dgm:t>
    </dgm:pt>
    <dgm:pt modelId="{06A710BF-9610-467B-A2F1-F9EFB9AEE2FE}" type="pres">
      <dgm:prSet presAssocID="{B47B399A-1420-4D5C-A2EF-8F4E36CC1D82}" presName="hierChild2" presStyleCnt="0"/>
      <dgm:spPr/>
    </dgm:pt>
  </dgm:ptLst>
  <dgm:cxnLst>
    <dgm:cxn modelId="{06FE054C-6DB3-4328-A7E6-C3D7F402C6F0}" type="presOf" srcId="{60B2DA02-9BF9-4052-A17F-5700002FADAE}" destId="{991CC028-1BF8-475F-A094-D0E8ABDF3078}" srcOrd="0" destOrd="0" presId="urn:microsoft.com/office/officeart/2005/8/layout/hierarchy1"/>
    <dgm:cxn modelId="{1FF3E3D2-433F-49B8-9A91-F8075DD62437}" type="presOf" srcId="{2B4B2F1F-D9CA-427A-B193-14B3D81B54AE}" destId="{79007AC7-BE65-4E30-9458-B7389D33BE79}" srcOrd="0" destOrd="0" presId="urn:microsoft.com/office/officeart/2005/8/layout/hierarchy1"/>
    <dgm:cxn modelId="{94394C87-8A4B-498D-AFA3-DEFF4844EE38}" srcId="{2B4B2F1F-D9CA-427A-B193-14B3D81B54AE}" destId="{B47B399A-1420-4D5C-A2EF-8F4E36CC1D82}" srcOrd="2" destOrd="0" parTransId="{8AF66437-B641-44CB-8275-8A99278871F7}" sibTransId="{EBAF5E7E-7D97-4166-A5B8-D6B7E0D0461A}"/>
    <dgm:cxn modelId="{41DCA87B-6C1C-4D1B-B286-76803A5E5DB1}" type="presOf" srcId="{B47B399A-1420-4D5C-A2EF-8F4E36CC1D82}" destId="{8B95FFED-CF1E-4065-B893-B285F87618D4}" srcOrd="0" destOrd="0" presId="urn:microsoft.com/office/officeart/2005/8/layout/hierarchy1"/>
    <dgm:cxn modelId="{88A7A1CC-E73D-4001-BAD9-33E92E002032}" srcId="{2B4B2F1F-D9CA-427A-B193-14B3D81B54AE}" destId="{24EFD0BF-EF3C-49FE-AAB7-F5ADCE19FE0B}" srcOrd="1" destOrd="0" parTransId="{8ED2ECB1-C975-4437-BE45-35BF605C1DF3}" sibTransId="{F7743239-6EFF-45D0-8D51-4A204B32A5BF}"/>
    <dgm:cxn modelId="{EB71F6E6-91EF-4394-BD86-23F1D72004F1}" type="presOf" srcId="{24EFD0BF-EF3C-49FE-AAB7-F5ADCE19FE0B}" destId="{52797FB5-DF21-42AC-92E4-759D7EF7E151}" srcOrd="0" destOrd="0" presId="urn:microsoft.com/office/officeart/2005/8/layout/hierarchy1"/>
    <dgm:cxn modelId="{C897781C-5506-45B1-A22F-E366B8A2B306}" srcId="{2B4B2F1F-D9CA-427A-B193-14B3D81B54AE}" destId="{60B2DA02-9BF9-4052-A17F-5700002FADAE}" srcOrd="0" destOrd="0" parTransId="{E6A6C3EB-8598-409E-9F2C-465BD52D772C}" sibTransId="{ED4280A3-05C7-4066-BCA9-93CA1C90DF03}"/>
    <dgm:cxn modelId="{8C0F0D67-7976-4690-B275-816C61D9441D}" type="presParOf" srcId="{79007AC7-BE65-4E30-9458-B7389D33BE79}" destId="{A3FFD292-3D9F-497D-9592-59CE4954BAB6}" srcOrd="0" destOrd="0" presId="urn:microsoft.com/office/officeart/2005/8/layout/hierarchy1"/>
    <dgm:cxn modelId="{F3AE6C38-66A9-454D-B246-995E682664A5}" type="presParOf" srcId="{A3FFD292-3D9F-497D-9592-59CE4954BAB6}" destId="{E0FEB0E6-F432-49D7-9494-BAD26C892FD4}" srcOrd="0" destOrd="0" presId="urn:microsoft.com/office/officeart/2005/8/layout/hierarchy1"/>
    <dgm:cxn modelId="{C7E6836B-12F8-467D-AB6A-1D06CB1C0700}" type="presParOf" srcId="{E0FEB0E6-F432-49D7-9494-BAD26C892FD4}" destId="{FEC2AFE8-0C71-47EC-AD51-107F7BDAC093}" srcOrd="0" destOrd="0" presId="urn:microsoft.com/office/officeart/2005/8/layout/hierarchy1"/>
    <dgm:cxn modelId="{A93FDA40-7500-47A6-BA2D-DCE0E42D1175}" type="presParOf" srcId="{E0FEB0E6-F432-49D7-9494-BAD26C892FD4}" destId="{991CC028-1BF8-475F-A094-D0E8ABDF3078}" srcOrd="1" destOrd="0" presId="urn:microsoft.com/office/officeart/2005/8/layout/hierarchy1"/>
    <dgm:cxn modelId="{4FB79D64-248C-4AA8-BA58-5678CF0DD1C3}" type="presParOf" srcId="{A3FFD292-3D9F-497D-9592-59CE4954BAB6}" destId="{F14860BC-75EE-438B-8969-F179A3B58F2B}" srcOrd="1" destOrd="0" presId="urn:microsoft.com/office/officeart/2005/8/layout/hierarchy1"/>
    <dgm:cxn modelId="{C89077E5-77D3-445F-AFBC-8EC2F884A023}" type="presParOf" srcId="{79007AC7-BE65-4E30-9458-B7389D33BE79}" destId="{2266BCB0-0CDF-4F9E-8348-B74EBDC45D62}" srcOrd="1" destOrd="0" presId="urn:microsoft.com/office/officeart/2005/8/layout/hierarchy1"/>
    <dgm:cxn modelId="{7C151775-4F9D-4212-9418-587D35EAB7CF}" type="presParOf" srcId="{2266BCB0-0CDF-4F9E-8348-B74EBDC45D62}" destId="{BA9D9DD4-A25A-4B9A-8D51-C608C5F5F53C}" srcOrd="0" destOrd="0" presId="urn:microsoft.com/office/officeart/2005/8/layout/hierarchy1"/>
    <dgm:cxn modelId="{7CE5F54A-6C47-4734-9F02-71941E4422B7}" type="presParOf" srcId="{BA9D9DD4-A25A-4B9A-8D51-C608C5F5F53C}" destId="{DEF4620E-6B6A-4015-A16B-A5E75783ADB0}" srcOrd="0" destOrd="0" presId="urn:microsoft.com/office/officeart/2005/8/layout/hierarchy1"/>
    <dgm:cxn modelId="{79809290-0A41-4BE2-8118-D04BE6DFA82B}" type="presParOf" srcId="{BA9D9DD4-A25A-4B9A-8D51-C608C5F5F53C}" destId="{52797FB5-DF21-42AC-92E4-759D7EF7E151}" srcOrd="1" destOrd="0" presId="urn:microsoft.com/office/officeart/2005/8/layout/hierarchy1"/>
    <dgm:cxn modelId="{E237CDA6-62FC-47CD-95FD-4CC574761EE0}" type="presParOf" srcId="{2266BCB0-0CDF-4F9E-8348-B74EBDC45D62}" destId="{FB631AAD-1C4F-4E75-B5A8-CAC72BD3C453}" srcOrd="1" destOrd="0" presId="urn:microsoft.com/office/officeart/2005/8/layout/hierarchy1"/>
    <dgm:cxn modelId="{E6347815-39E5-48F6-9A6D-E7E43FB92DBE}" type="presParOf" srcId="{79007AC7-BE65-4E30-9458-B7389D33BE79}" destId="{77948A06-A050-4412-B6FC-36D8BBFD9A00}" srcOrd="2" destOrd="0" presId="urn:microsoft.com/office/officeart/2005/8/layout/hierarchy1"/>
    <dgm:cxn modelId="{08E831C7-05BB-4369-84F5-5B89104769BF}" type="presParOf" srcId="{77948A06-A050-4412-B6FC-36D8BBFD9A00}" destId="{63D35A1F-173B-4050-BCA3-B9059F9211F3}" srcOrd="0" destOrd="0" presId="urn:microsoft.com/office/officeart/2005/8/layout/hierarchy1"/>
    <dgm:cxn modelId="{1CCB40A8-ADBD-46FA-BE2D-0E58E9EFB40B}" type="presParOf" srcId="{63D35A1F-173B-4050-BCA3-B9059F9211F3}" destId="{4673DEFD-0679-446E-92F1-090B075C5FD9}" srcOrd="0" destOrd="0" presId="urn:microsoft.com/office/officeart/2005/8/layout/hierarchy1"/>
    <dgm:cxn modelId="{39DD6FE8-FE98-4D9B-B74B-5E1DED3A9C58}" type="presParOf" srcId="{63D35A1F-173B-4050-BCA3-B9059F9211F3}" destId="{8B95FFED-CF1E-4065-B893-B285F87618D4}" srcOrd="1" destOrd="0" presId="urn:microsoft.com/office/officeart/2005/8/layout/hierarchy1"/>
    <dgm:cxn modelId="{86D3D2C3-C3B7-43EE-8601-CDF39A979076}" type="presParOf" srcId="{77948A06-A050-4412-B6FC-36D8BBFD9A00}" destId="{06A710BF-9610-467B-A2F1-F9EFB9AEE2F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6D1E3D-31CF-4A22-8217-DD1663E1AFC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B5C2108-8538-421A-9AC0-0C66E1D2C8C6}">
      <dgm:prSet/>
      <dgm:spPr/>
      <dgm:t>
        <a:bodyPr/>
        <a:lstStyle/>
        <a:p>
          <a:pPr>
            <a:lnSpc>
              <a:spcPct val="100000"/>
            </a:lnSpc>
          </a:pPr>
          <a:r>
            <a:rPr lang="en-US" dirty="0"/>
            <a:t>AT demonstrations and consultations with AT Clinicians – In-person and virtually!</a:t>
          </a:r>
        </a:p>
      </dgm:t>
    </dgm:pt>
    <dgm:pt modelId="{B0C8157D-134D-4571-9A81-E7963D7B2412}" type="parTrans" cxnId="{810E22CB-7A69-4FC5-923F-D8296BC12CB2}">
      <dgm:prSet/>
      <dgm:spPr/>
      <dgm:t>
        <a:bodyPr/>
        <a:lstStyle/>
        <a:p>
          <a:endParaRPr lang="en-US"/>
        </a:p>
      </dgm:t>
    </dgm:pt>
    <dgm:pt modelId="{6B5CBECA-176A-4C75-80AD-078CCCE21D6F}" type="sibTrans" cxnId="{810E22CB-7A69-4FC5-923F-D8296BC12CB2}">
      <dgm:prSet/>
      <dgm:spPr/>
      <dgm:t>
        <a:bodyPr/>
        <a:lstStyle/>
        <a:p>
          <a:pPr>
            <a:lnSpc>
              <a:spcPct val="100000"/>
            </a:lnSpc>
          </a:pPr>
          <a:endParaRPr lang="en-US"/>
        </a:p>
      </dgm:t>
    </dgm:pt>
    <dgm:pt modelId="{7C8C9C87-B897-41C3-8A04-439C5BE7F042}">
      <dgm:prSet/>
      <dgm:spPr/>
      <dgm:t>
        <a:bodyPr/>
        <a:lstStyle/>
        <a:p>
          <a:pPr>
            <a:lnSpc>
              <a:spcPct val="100000"/>
            </a:lnSpc>
          </a:pPr>
          <a:r>
            <a:rPr lang="en-US" dirty="0"/>
            <a:t>Issue short-term device loans, up to 4 weeks at a time to try before buying</a:t>
          </a:r>
        </a:p>
      </dgm:t>
    </dgm:pt>
    <dgm:pt modelId="{C8792EB9-2B40-4482-83D8-8ED3B2777134}" type="parTrans" cxnId="{2EC485BC-96FA-4E63-B128-8985F22E9770}">
      <dgm:prSet/>
      <dgm:spPr/>
      <dgm:t>
        <a:bodyPr/>
        <a:lstStyle/>
        <a:p>
          <a:endParaRPr lang="en-US"/>
        </a:p>
      </dgm:t>
    </dgm:pt>
    <dgm:pt modelId="{B3F6EE58-6D6B-4DF8-8906-7399B120B635}" type="sibTrans" cxnId="{2EC485BC-96FA-4E63-B128-8985F22E9770}">
      <dgm:prSet/>
      <dgm:spPr/>
      <dgm:t>
        <a:bodyPr/>
        <a:lstStyle/>
        <a:p>
          <a:pPr>
            <a:lnSpc>
              <a:spcPct val="100000"/>
            </a:lnSpc>
          </a:pPr>
          <a:endParaRPr lang="en-US"/>
        </a:p>
      </dgm:t>
    </dgm:pt>
    <dgm:pt modelId="{B9B11693-C6A1-4E4E-B513-99C0621AF729}">
      <dgm:prSet/>
      <dgm:spPr/>
      <dgm:t>
        <a:bodyPr/>
        <a:lstStyle/>
        <a:p>
          <a:pPr>
            <a:lnSpc>
              <a:spcPct val="100000"/>
            </a:lnSpc>
          </a:pPr>
          <a:r>
            <a:rPr lang="en-US" dirty="0"/>
            <a:t>Host in-depth AT sessions exploring a variety of AT topics - In-person and virtually!</a:t>
          </a:r>
        </a:p>
      </dgm:t>
    </dgm:pt>
    <dgm:pt modelId="{7E059968-C6F7-4664-B613-550538E85509}" type="parTrans" cxnId="{709C49A4-AC0F-429D-8F6C-BF08330F6205}">
      <dgm:prSet/>
      <dgm:spPr/>
      <dgm:t>
        <a:bodyPr/>
        <a:lstStyle/>
        <a:p>
          <a:endParaRPr lang="en-US"/>
        </a:p>
      </dgm:t>
    </dgm:pt>
    <dgm:pt modelId="{D8560B43-D00C-4085-A606-BD5610765C04}" type="sibTrans" cxnId="{709C49A4-AC0F-429D-8F6C-BF08330F6205}">
      <dgm:prSet/>
      <dgm:spPr/>
      <dgm:t>
        <a:bodyPr/>
        <a:lstStyle/>
        <a:p>
          <a:pPr>
            <a:lnSpc>
              <a:spcPct val="100000"/>
            </a:lnSpc>
          </a:pPr>
          <a:endParaRPr lang="en-US"/>
        </a:p>
      </dgm:t>
    </dgm:pt>
    <dgm:pt modelId="{71C885C5-9874-4386-8BC1-9C2DDF4E4582}">
      <dgm:prSet/>
      <dgm:spPr/>
      <dgm:t>
        <a:bodyPr/>
        <a:lstStyle/>
        <a:p>
          <a:pPr>
            <a:lnSpc>
              <a:spcPct val="100000"/>
            </a:lnSpc>
          </a:pPr>
          <a:r>
            <a:rPr lang="en-US" dirty="0"/>
            <a:t>Host statewide AT events such as Accessible Gaming Days, Financial Resiliency Webinar Series, and more!</a:t>
          </a:r>
        </a:p>
      </dgm:t>
    </dgm:pt>
    <dgm:pt modelId="{DA2EC61C-CD26-43C0-9E28-185CDF5B4960}" type="parTrans" cxnId="{19EFC7CA-E709-4455-A3C7-B6D528F81712}">
      <dgm:prSet/>
      <dgm:spPr/>
      <dgm:t>
        <a:bodyPr/>
        <a:lstStyle/>
        <a:p>
          <a:endParaRPr lang="en-US"/>
        </a:p>
      </dgm:t>
    </dgm:pt>
    <dgm:pt modelId="{4E97BF44-2A97-41DD-83FC-650D5E3FADD6}" type="sibTrans" cxnId="{19EFC7CA-E709-4455-A3C7-B6D528F81712}">
      <dgm:prSet/>
      <dgm:spPr/>
      <dgm:t>
        <a:bodyPr/>
        <a:lstStyle/>
        <a:p>
          <a:endParaRPr lang="en-US"/>
        </a:p>
      </dgm:t>
    </dgm:pt>
    <dgm:pt modelId="{C1FC59DD-4BD6-4BD1-88D6-5082A3F60C5B}">
      <dgm:prSet/>
      <dgm:spPr/>
      <dgm:t>
        <a:bodyPr/>
        <a:lstStyle/>
        <a:p>
          <a:pPr>
            <a:lnSpc>
              <a:spcPct val="100000"/>
            </a:lnSpc>
          </a:pPr>
          <a:r>
            <a:rPr lang="en-US" dirty="0"/>
            <a:t>Provide low-interest financial loans and run the High-Tech AT Reuse Center </a:t>
          </a:r>
        </a:p>
      </dgm:t>
    </dgm:pt>
    <dgm:pt modelId="{A1CD444C-3D94-4990-BF15-534C60955DD9}" type="parTrans" cxnId="{3C10FE95-8526-4920-8FF1-649AFE683F07}">
      <dgm:prSet/>
      <dgm:spPr/>
      <dgm:t>
        <a:bodyPr/>
        <a:lstStyle/>
        <a:p>
          <a:endParaRPr lang="en-US"/>
        </a:p>
      </dgm:t>
    </dgm:pt>
    <dgm:pt modelId="{ACAC111F-5192-4426-9656-2945829CE8D3}" type="sibTrans" cxnId="{3C10FE95-8526-4920-8FF1-649AFE683F07}">
      <dgm:prSet/>
      <dgm:spPr/>
      <dgm:t>
        <a:bodyPr/>
        <a:lstStyle/>
        <a:p>
          <a:pPr>
            <a:lnSpc>
              <a:spcPct val="100000"/>
            </a:lnSpc>
          </a:pPr>
          <a:endParaRPr lang="en-US"/>
        </a:p>
      </dgm:t>
    </dgm:pt>
    <dgm:pt modelId="{38AC3CB3-A572-4B95-8DCE-D5DC2974D1EA}">
      <dgm:prSet/>
      <dgm:spPr/>
      <dgm:t>
        <a:bodyPr/>
        <a:lstStyle/>
        <a:p>
          <a:pPr>
            <a:lnSpc>
              <a:spcPct val="100000"/>
            </a:lnSpc>
          </a:pPr>
          <a:r>
            <a:rPr lang="en-US" dirty="0"/>
            <a:t>IT Accessibility Initiative – training, evaluation, and remediation for digital accessibility within state government</a:t>
          </a:r>
        </a:p>
      </dgm:t>
    </dgm:pt>
    <dgm:pt modelId="{AAA685A1-1761-4647-919A-D6B547041B56}" type="parTrans" cxnId="{2364D1D5-F7DE-48C4-B4D3-7438DB37A496}">
      <dgm:prSet/>
      <dgm:spPr/>
      <dgm:t>
        <a:bodyPr/>
        <a:lstStyle/>
        <a:p>
          <a:endParaRPr lang="en-US"/>
        </a:p>
      </dgm:t>
    </dgm:pt>
    <dgm:pt modelId="{E159A25D-75BC-4978-83A6-827D7FEE123A}" type="sibTrans" cxnId="{2364D1D5-F7DE-48C4-B4D3-7438DB37A496}">
      <dgm:prSet/>
      <dgm:spPr/>
      <dgm:t>
        <a:bodyPr/>
        <a:lstStyle/>
        <a:p>
          <a:pPr>
            <a:lnSpc>
              <a:spcPct val="100000"/>
            </a:lnSpc>
          </a:pPr>
          <a:endParaRPr lang="en-US"/>
        </a:p>
      </dgm:t>
    </dgm:pt>
    <dgm:pt modelId="{005FFF7B-E530-4CBA-AACA-59C0E1356DBF}" type="pres">
      <dgm:prSet presAssocID="{D06D1E3D-31CF-4A22-8217-DD1663E1AFC6}" presName="root" presStyleCnt="0">
        <dgm:presLayoutVars>
          <dgm:dir/>
          <dgm:resizeHandles val="exact"/>
        </dgm:presLayoutVars>
      </dgm:prSet>
      <dgm:spPr/>
      <dgm:t>
        <a:bodyPr/>
        <a:lstStyle/>
        <a:p>
          <a:endParaRPr lang="en-US"/>
        </a:p>
      </dgm:t>
    </dgm:pt>
    <dgm:pt modelId="{BCF91F6D-DAFE-4244-AF00-CF4E2552C763}" type="pres">
      <dgm:prSet presAssocID="{D06D1E3D-31CF-4A22-8217-DD1663E1AFC6}" presName="container" presStyleCnt="0">
        <dgm:presLayoutVars>
          <dgm:dir/>
          <dgm:resizeHandles val="exact"/>
        </dgm:presLayoutVars>
      </dgm:prSet>
      <dgm:spPr/>
    </dgm:pt>
    <dgm:pt modelId="{68B991EE-6406-4292-A587-81481455B692}" type="pres">
      <dgm:prSet presAssocID="{9B5C2108-8538-421A-9AC0-0C66E1D2C8C6}" presName="compNode" presStyleCnt="0"/>
      <dgm:spPr/>
    </dgm:pt>
    <dgm:pt modelId="{E557C57A-409B-4EE0-8BA6-D9D353814AC6}" type="pres">
      <dgm:prSet presAssocID="{9B5C2108-8538-421A-9AC0-0C66E1D2C8C6}" presName="iconBgRect" presStyleLbl="bgShp" presStyleIdx="0" presStyleCnt="6"/>
      <dgm:spPr/>
    </dgm:pt>
    <dgm:pt modelId="{3EAB1EEF-2E5E-48F0-BBD9-D65D87E3CBA7}" type="pres">
      <dgm:prSet presAssocID="{9B5C2108-8538-421A-9AC0-0C66E1D2C8C6}" presName="iconRect" presStyleLbl="node1" presStyleIdx="0" presStyleCnt="6"/>
      <dgm:spPr>
        <a:blipFill>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dgm:spPr>
      <dgm:extLst>
        <a:ext uri="{E40237B7-FDA0-4F09-8148-C483321AD2D9}">
          <dgm14:cNvPr xmlns:dgm14="http://schemas.microsoft.com/office/drawing/2010/diagram" id="0" name="" descr="Boardroom with solid fill"/>
        </a:ext>
      </dgm:extLst>
    </dgm:pt>
    <dgm:pt modelId="{D091AA9D-18B6-41CC-8689-B0D6021E9FE9}" type="pres">
      <dgm:prSet presAssocID="{9B5C2108-8538-421A-9AC0-0C66E1D2C8C6}" presName="spaceRect" presStyleCnt="0"/>
      <dgm:spPr/>
    </dgm:pt>
    <dgm:pt modelId="{D2D53C1E-E8E8-418A-BE9C-735372FBFA4E}" type="pres">
      <dgm:prSet presAssocID="{9B5C2108-8538-421A-9AC0-0C66E1D2C8C6}" presName="textRect" presStyleLbl="revTx" presStyleIdx="0" presStyleCnt="6">
        <dgm:presLayoutVars>
          <dgm:chMax val="1"/>
          <dgm:chPref val="1"/>
        </dgm:presLayoutVars>
      </dgm:prSet>
      <dgm:spPr/>
      <dgm:t>
        <a:bodyPr/>
        <a:lstStyle/>
        <a:p>
          <a:endParaRPr lang="en-US"/>
        </a:p>
      </dgm:t>
    </dgm:pt>
    <dgm:pt modelId="{C9C8BD0B-10A2-4E51-8B7A-4794D211B406}" type="pres">
      <dgm:prSet presAssocID="{6B5CBECA-176A-4C75-80AD-078CCCE21D6F}" presName="sibTrans" presStyleLbl="sibTrans2D1" presStyleIdx="0" presStyleCnt="0"/>
      <dgm:spPr/>
      <dgm:t>
        <a:bodyPr/>
        <a:lstStyle/>
        <a:p>
          <a:endParaRPr lang="en-US"/>
        </a:p>
      </dgm:t>
    </dgm:pt>
    <dgm:pt modelId="{88BB4655-B292-48E6-AC7C-63C37FB77570}" type="pres">
      <dgm:prSet presAssocID="{7C8C9C87-B897-41C3-8A04-439C5BE7F042}" presName="compNode" presStyleCnt="0"/>
      <dgm:spPr/>
    </dgm:pt>
    <dgm:pt modelId="{D070145A-C859-4E9C-B7C3-4BB26155D12E}" type="pres">
      <dgm:prSet presAssocID="{7C8C9C87-B897-41C3-8A04-439C5BE7F042}" presName="iconBgRect" presStyleLbl="bgShp" presStyleIdx="1" presStyleCnt="6"/>
      <dgm:spPr/>
    </dgm:pt>
    <dgm:pt modelId="{3DA85BD8-B8B2-4743-91DE-18B220A06063}" type="pres">
      <dgm:prSet presAssocID="{7C8C9C87-B897-41C3-8A04-439C5BE7F042}" presName="iconRect" presStyleLbl="node1" presStyleIdx="1" presStyleCnt="6"/>
      <dgm:spPr>
        <a:blipFill>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dgm:spPr>
      <dgm:extLst>
        <a:ext uri="{E40237B7-FDA0-4F09-8148-C483321AD2D9}">
          <dgm14:cNvPr xmlns:dgm14="http://schemas.microsoft.com/office/drawing/2010/diagram" id="0" name="" descr="Robot Hand with solid fill"/>
        </a:ext>
      </dgm:extLst>
    </dgm:pt>
    <dgm:pt modelId="{9979D87E-6C3B-4927-9DD2-5CC489AF0E27}" type="pres">
      <dgm:prSet presAssocID="{7C8C9C87-B897-41C3-8A04-439C5BE7F042}" presName="spaceRect" presStyleCnt="0"/>
      <dgm:spPr/>
    </dgm:pt>
    <dgm:pt modelId="{F73FB62A-2028-4E8D-BFE2-7145CEF5C8DC}" type="pres">
      <dgm:prSet presAssocID="{7C8C9C87-B897-41C3-8A04-439C5BE7F042}" presName="textRect" presStyleLbl="revTx" presStyleIdx="1" presStyleCnt="6">
        <dgm:presLayoutVars>
          <dgm:chMax val="1"/>
          <dgm:chPref val="1"/>
        </dgm:presLayoutVars>
      </dgm:prSet>
      <dgm:spPr/>
      <dgm:t>
        <a:bodyPr/>
        <a:lstStyle/>
        <a:p>
          <a:endParaRPr lang="en-US"/>
        </a:p>
      </dgm:t>
    </dgm:pt>
    <dgm:pt modelId="{0D71F546-E53B-4956-859D-ED430D303642}" type="pres">
      <dgm:prSet presAssocID="{B3F6EE58-6D6B-4DF8-8906-7399B120B635}" presName="sibTrans" presStyleLbl="sibTrans2D1" presStyleIdx="0" presStyleCnt="0"/>
      <dgm:spPr/>
      <dgm:t>
        <a:bodyPr/>
        <a:lstStyle/>
        <a:p>
          <a:endParaRPr lang="en-US"/>
        </a:p>
      </dgm:t>
    </dgm:pt>
    <dgm:pt modelId="{68DC3E41-CEEE-4527-929A-0C6FDD888CC8}" type="pres">
      <dgm:prSet presAssocID="{C1FC59DD-4BD6-4BD1-88D6-5082A3F60C5B}" presName="compNode" presStyleCnt="0"/>
      <dgm:spPr/>
    </dgm:pt>
    <dgm:pt modelId="{6126A259-B39F-4596-A3A8-01C9540A8413}" type="pres">
      <dgm:prSet presAssocID="{C1FC59DD-4BD6-4BD1-88D6-5082A3F60C5B}" presName="iconBgRect" presStyleLbl="bgShp" presStyleIdx="2" presStyleCnt="6"/>
      <dgm:spPr/>
    </dgm:pt>
    <dgm:pt modelId="{E9BA7505-B45C-49FF-B26E-D15A2EB869CC}" type="pres">
      <dgm:prSet presAssocID="{C1FC59DD-4BD6-4BD1-88D6-5082A3F60C5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dgm:spPr>
      <dgm:extLst>
        <a:ext uri="{E40237B7-FDA0-4F09-8148-C483321AD2D9}">
          <dgm14:cNvPr xmlns:dgm14="http://schemas.microsoft.com/office/drawing/2010/diagram" id="0" name="" descr="Dollar with solid fill"/>
        </a:ext>
      </dgm:extLst>
    </dgm:pt>
    <dgm:pt modelId="{3C9FF2A6-15E0-4E46-BCC0-F56AF3B4EC4A}" type="pres">
      <dgm:prSet presAssocID="{C1FC59DD-4BD6-4BD1-88D6-5082A3F60C5B}" presName="spaceRect" presStyleCnt="0"/>
      <dgm:spPr/>
    </dgm:pt>
    <dgm:pt modelId="{9CB2F8D6-46FE-4A53-81FA-CFC7C7A69AF0}" type="pres">
      <dgm:prSet presAssocID="{C1FC59DD-4BD6-4BD1-88D6-5082A3F60C5B}" presName="textRect" presStyleLbl="revTx" presStyleIdx="2" presStyleCnt="6">
        <dgm:presLayoutVars>
          <dgm:chMax val="1"/>
          <dgm:chPref val="1"/>
        </dgm:presLayoutVars>
      </dgm:prSet>
      <dgm:spPr/>
      <dgm:t>
        <a:bodyPr/>
        <a:lstStyle/>
        <a:p>
          <a:endParaRPr lang="en-US"/>
        </a:p>
      </dgm:t>
    </dgm:pt>
    <dgm:pt modelId="{A483C2CF-9875-477A-B5ED-9937F5DA2886}" type="pres">
      <dgm:prSet presAssocID="{ACAC111F-5192-4426-9656-2945829CE8D3}" presName="sibTrans" presStyleLbl="sibTrans2D1" presStyleIdx="0" presStyleCnt="0"/>
      <dgm:spPr/>
      <dgm:t>
        <a:bodyPr/>
        <a:lstStyle/>
        <a:p>
          <a:endParaRPr lang="en-US"/>
        </a:p>
      </dgm:t>
    </dgm:pt>
    <dgm:pt modelId="{9A0D44F2-F495-4F07-9E2B-A53DAE437953}" type="pres">
      <dgm:prSet presAssocID="{B9B11693-C6A1-4E4E-B513-99C0621AF729}" presName="compNode" presStyleCnt="0"/>
      <dgm:spPr/>
    </dgm:pt>
    <dgm:pt modelId="{1F09CFDA-2B8E-408B-B3EF-8B80AD7FD702}" type="pres">
      <dgm:prSet presAssocID="{B9B11693-C6A1-4E4E-B513-99C0621AF729}" presName="iconBgRect" presStyleLbl="bgShp" presStyleIdx="3" presStyleCnt="6"/>
      <dgm:spPr/>
    </dgm:pt>
    <dgm:pt modelId="{503B082D-F5AA-41AE-AB57-01EFA08F5F4A}" type="pres">
      <dgm:prSet presAssocID="{B9B11693-C6A1-4E4E-B513-99C0621AF72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dgm:spPr>
      <dgm:extLst>
        <a:ext uri="{E40237B7-FDA0-4F09-8148-C483321AD2D9}">
          <dgm14:cNvPr xmlns:dgm14="http://schemas.microsoft.com/office/drawing/2010/diagram" id="0" name="" descr="Group Brainstorm"/>
        </a:ext>
      </dgm:extLst>
    </dgm:pt>
    <dgm:pt modelId="{32C98C3B-BCA3-414C-9022-492DB918A879}" type="pres">
      <dgm:prSet presAssocID="{B9B11693-C6A1-4E4E-B513-99C0621AF729}" presName="spaceRect" presStyleCnt="0"/>
      <dgm:spPr/>
    </dgm:pt>
    <dgm:pt modelId="{4D47FDF0-6555-459E-959C-158685D12F53}" type="pres">
      <dgm:prSet presAssocID="{B9B11693-C6A1-4E4E-B513-99C0621AF729}" presName="textRect" presStyleLbl="revTx" presStyleIdx="3" presStyleCnt="6">
        <dgm:presLayoutVars>
          <dgm:chMax val="1"/>
          <dgm:chPref val="1"/>
        </dgm:presLayoutVars>
      </dgm:prSet>
      <dgm:spPr/>
      <dgm:t>
        <a:bodyPr/>
        <a:lstStyle/>
        <a:p>
          <a:endParaRPr lang="en-US"/>
        </a:p>
      </dgm:t>
    </dgm:pt>
    <dgm:pt modelId="{9555E6E5-64AA-4183-8C2F-3C267F976CB1}" type="pres">
      <dgm:prSet presAssocID="{D8560B43-D00C-4085-A606-BD5610765C04}" presName="sibTrans" presStyleLbl="sibTrans2D1" presStyleIdx="0" presStyleCnt="0"/>
      <dgm:spPr/>
      <dgm:t>
        <a:bodyPr/>
        <a:lstStyle/>
        <a:p>
          <a:endParaRPr lang="en-US"/>
        </a:p>
      </dgm:t>
    </dgm:pt>
    <dgm:pt modelId="{D2A5EDC3-D812-4810-8785-D6EB7697D786}" type="pres">
      <dgm:prSet presAssocID="{38AC3CB3-A572-4B95-8DCE-D5DC2974D1EA}" presName="compNode" presStyleCnt="0"/>
      <dgm:spPr/>
    </dgm:pt>
    <dgm:pt modelId="{1571308A-5181-4607-AA8F-3F15A5A2FC20}" type="pres">
      <dgm:prSet presAssocID="{38AC3CB3-A572-4B95-8DCE-D5DC2974D1EA}" presName="iconBgRect" presStyleLbl="bgShp" presStyleIdx="4" presStyleCnt="6"/>
      <dgm:spPr/>
    </dgm:pt>
    <dgm:pt modelId="{869B0C43-603E-4A45-B9C8-72225D5028D1}" type="pres">
      <dgm:prSet presAssocID="{38AC3CB3-A572-4B95-8DCE-D5DC2974D1E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a:blipFill>
      </dgm:spPr>
      <dgm:extLst>
        <a:ext uri="{E40237B7-FDA0-4F09-8148-C483321AD2D9}">
          <dgm14:cNvPr xmlns:dgm14="http://schemas.microsoft.com/office/drawing/2010/diagram" id="0" name="" descr="Computer with solid fill"/>
        </a:ext>
      </dgm:extLst>
    </dgm:pt>
    <dgm:pt modelId="{676EB8C9-F364-4297-B7C2-1A40BECCD977}" type="pres">
      <dgm:prSet presAssocID="{38AC3CB3-A572-4B95-8DCE-D5DC2974D1EA}" presName="spaceRect" presStyleCnt="0"/>
      <dgm:spPr/>
    </dgm:pt>
    <dgm:pt modelId="{4552088B-35F6-4923-BF3F-B9F9F050C727}" type="pres">
      <dgm:prSet presAssocID="{38AC3CB3-A572-4B95-8DCE-D5DC2974D1EA}" presName="textRect" presStyleLbl="revTx" presStyleIdx="4" presStyleCnt="6">
        <dgm:presLayoutVars>
          <dgm:chMax val="1"/>
          <dgm:chPref val="1"/>
        </dgm:presLayoutVars>
      </dgm:prSet>
      <dgm:spPr/>
      <dgm:t>
        <a:bodyPr/>
        <a:lstStyle/>
        <a:p>
          <a:endParaRPr lang="en-US"/>
        </a:p>
      </dgm:t>
    </dgm:pt>
    <dgm:pt modelId="{A1A48BB0-169D-4B01-97CE-CF0357A56ED2}" type="pres">
      <dgm:prSet presAssocID="{E159A25D-75BC-4978-83A6-827D7FEE123A}" presName="sibTrans" presStyleLbl="sibTrans2D1" presStyleIdx="0" presStyleCnt="0"/>
      <dgm:spPr/>
      <dgm:t>
        <a:bodyPr/>
        <a:lstStyle/>
        <a:p>
          <a:endParaRPr lang="en-US"/>
        </a:p>
      </dgm:t>
    </dgm:pt>
    <dgm:pt modelId="{EA6D247B-D645-4C03-AE01-3511EB1403BF}" type="pres">
      <dgm:prSet presAssocID="{71C885C5-9874-4386-8BC1-9C2DDF4E4582}" presName="compNode" presStyleCnt="0"/>
      <dgm:spPr/>
    </dgm:pt>
    <dgm:pt modelId="{08010F1A-F627-493B-A188-B8317FA17F67}" type="pres">
      <dgm:prSet presAssocID="{71C885C5-9874-4386-8BC1-9C2DDF4E4582}" presName="iconBgRect" presStyleLbl="bgShp" presStyleIdx="5" presStyleCnt="6"/>
      <dgm:spPr/>
    </dgm:pt>
    <dgm:pt modelId="{EA3A577F-4FC1-4A41-9B35-AD3E9709089B}" type="pres">
      <dgm:prSet presAssocID="{71C885C5-9874-4386-8BC1-9C2DDF4E458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dgm:spPr>
      <dgm:extLst>
        <a:ext uri="{E40237B7-FDA0-4F09-8148-C483321AD2D9}">
          <dgm14:cNvPr xmlns:dgm14="http://schemas.microsoft.com/office/drawing/2010/diagram" id="0" name="" descr="Game controller"/>
        </a:ext>
      </dgm:extLst>
    </dgm:pt>
    <dgm:pt modelId="{EDE85C6A-DCDE-4E77-802E-6FEB1F8E98C5}" type="pres">
      <dgm:prSet presAssocID="{71C885C5-9874-4386-8BC1-9C2DDF4E4582}" presName="spaceRect" presStyleCnt="0"/>
      <dgm:spPr/>
    </dgm:pt>
    <dgm:pt modelId="{E9E76FBC-62D0-4BAC-A556-7D6E7B073AE5}" type="pres">
      <dgm:prSet presAssocID="{71C885C5-9874-4386-8BC1-9C2DDF4E4582}" presName="textRect" presStyleLbl="revTx" presStyleIdx="5" presStyleCnt="6">
        <dgm:presLayoutVars>
          <dgm:chMax val="1"/>
          <dgm:chPref val="1"/>
        </dgm:presLayoutVars>
      </dgm:prSet>
      <dgm:spPr/>
      <dgm:t>
        <a:bodyPr/>
        <a:lstStyle/>
        <a:p>
          <a:endParaRPr lang="en-US"/>
        </a:p>
      </dgm:t>
    </dgm:pt>
  </dgm:ptLst>
  <dgm:cxnLst>
    <dgm:cxn modelId="{2EC485BC-96FA-4E63-B128-8985F22E9770}" srcId="{D06D1E3D-31CF-4A22-8217-DD1663E1AFC6}" destId="{7C8C9C87-B897-41C3-8A04-439C5BE7F042}" srcOrd="1" destOrd="0" parTransId="{C8792EB9-2B40-4482-83D8-8ED3B2777134}" sibTransId="{B3F6EE58-6D6B-4DF8-8906-7399B120B635}"/>
    <dgm:cxn modelId="{A5459366-6685-48C2-8887-E99F23D31542}" type="presOf" srcId="{ACAC111F-5192-4426-9656-2945829CE8D3}" destId="{A483C2CF-9875-477A-B5ED-9937F5DA2886}" srcOrd="0" destOrd="0" presId="urn:microsoft.com/office/officeart/2018/2/layout/IconCircleList"/>
    <dgm:cxn modelId="{EA7D0776-8B08-4135-A6B2-D5781BAAE1F1}" type="presOf" srcId="{6B5CBECA-176A-4C75-80AD-078CCCE21D6F}" destId="{C9C8BD0B-10A2-4E51-8B7A-4794D211B406}" srcOrd="0" destOrd="0" presId="urn:microsoft.com/office/officeart/2018/2/layout/IconCircleList"/>
    <dgm:cxn modelId="{2364D1D5-F7DE-48C4-B4D3-7438DB37A496}" srcId="{D06D1E3D-31CF-4A22-8217-DD1663E1AFC6}" destId="{38AC3CB3-A572-4B95-8DCE-D5DC2974D1EA}" srcOrd="4" destOrd="0" parTransId="{AAA685A1-1761-4647-919A-D6B547041B56}" sibTransId="{E159A25D-75BC-4978-83A6-827D7FEE123A}"/>
    <dgm:cxn modelId="{810E22CB-7A69-4FC5-923F-D8296BC12CB2}" srcId="{D06D1E3D-31CF-4A22-8217-DD1663E1AFC6}" destId="{9B5C2108-8538-421A-9AC0-0C66E1D2C8C6}" srcOrd="0" destOrd="0" parTransId="{B0C8157D-134D-4571-9A81-E7963D7B2412}" sibTransId="{6B5CBECA-176A-4C75-80AD-078CCCE21D6F}"/>
    <dgm:cxn modelId="{B61D88E3-9124-4CB4-8939-82B5355E1197}" type="presOf" srcId="{71C885C5-9874-4386-8BC1-9C2DDF4E4582}" destId="{E9E76FBC-62D0-4BAC-A556-7D6E7B073AE5}" srcOrd="0" destOrd="0" presId="urn:microsoft.com/office/officeart/2018/2/layout/IconCircleList"/>
    <dgm:cxn modelId="{58E29A7F-09FF-4A53-BFFA-5A98F4E2B0D8}" type="presOf" srcId="{38AC3CB3-A572-4B95-8DCE-D5DC2974D1EA}" destId="{4552088B-35F6-4923-BF3F-B9F9F050C727}" srcOrd="0" destOrd="0" presId="urn:microsoft.com/office/officeart/2018/2/layout/IconCircleList"/>
    <dgm:cxn modelId="{14CC48D3-4508-485C-A799-DFA398D5D7BA}" type="presOf" srcId="{C1FC59DD-4BD6-4BD1-88D6-5082A3F60C5B}" destId="{9CB2F8D6-46FE-4A53-81FA-CFC7C7A69AF0}" srcOrd="0" destOrd="0" presId="urn:microsoft.com/office/officeart/2018/2/layout/IconCircleList"/>
    <dgm:cxn modelId="{709C49A4-AC0F-429D-8F6C-BF08330F6205}" srcId="{D06D1E3D-31CF-4A22-8217-DD1663E1AFC6}" destId="{B9B11693-C6A1-4E4E-B513-99C0621AF729}" srcOrd="3" destOrd="0" parTransId="{7E059968-C6F7-4664-B613-550538E85509}" sibTransId="{D8560B43-D00C-4085-A606-BD5610765C04}"/>
    <dgm:cxn modelId="{FE0C64D9-2C76-449D-BCD7-69FFC103C7B6}" type="presOf" srcId="{B3F6EE58-6D6B-4DF8-8906-7399B120B635}" destId="{0D71F546-E53B-4956-859D-ED430D303642}" srcOrd="0" destOrd="0" presId="urn:microsoft.com/office/officeart/2018/2/layout/IconCircleList"/>
    <dgm:cxn modelId="{3C10FE95-8526-4920-8FF1-649AFE683F07}" srcId="{D06D1E3D-31CF-4A22-8217-DD1663E1AFC6}" destId="{C1FC59DD-4BD6-4BD1-88D6-5082A3F60C5B}" srcOrd="2" destOrd="0" parTransId="{A1CD444C-3D94-4990-BF15-534C60955DD9}" sibTransId="{ACAC111F-5192-4426-9656-2945829CE8D3}"/>
    <dgm:cxn modelId="{CD27FBB1-4754-4FD6-A072-DB6C64A308BA}" type="presOf" srcId="{9B5C2108-8538-421A-9AC0-0C66E1D2C8C6}" destId="{D2D53C1E-E8E8-418A-BE9C-735372FBFA4E}" srcOrd="0" destOrd="0" presId="urn:microsoft.com/office/officeart/2018/2/layout/IconCircleList"/>
    <dgm:cxn modelId="{77FF5511-4AF0-4798-BD7C-42F51DF79D46}" type="presOf" srcId="{D8560B43-D00C-4085-A606-BD5610765C04}" destId="{9555E6E5-64AA-4183-8C2F-3C267F976CB1}" srcOrd="0" destOrd="0" presId="urn:microsoft.com/office/officeart/2018/2/layout/IconCircleList"/>
    <dgm:cxn modelId="{6E448C9B-5264-4274-AB08-07FFCCEEF77D}" type="presOf" srcId="{7C8C9C87-B897-41C3-8A04-439C5BE7F042}" destId="{F73FB62A-2028-4E8D-BFE2-7145CEF5C8DC}" srcOrd="0" destOrd="0" presId="urn:microsoft.com/office/officeart/2018/2/layout/IconCircleList"/>
    <dgm:cxn modelId="{A153038A-2F29-46D6-85F4-29199D0F3812}" type="presOf" srcId="{B9B11693-C6A1-4E4E-B513-99C0621AF729}" destId="{4D47FDF0-6555-459E-959C-158685D12F53}" srcOrd="0" destOrd="0" presId="urn:microsoft.com/office/officeart/2018/2/layout/IconCircleList"/>
    <dgm:cxn modelId="{19EFC7CA-E709-4455-A3C7-B6D528F81712}" srcId="{D06D1E3D-31CF-4A22-8217-DD1663E1AFC6}" destId="{71C885C5-9874-4386-8BC1-9C2DDF4E4582}" srcOrd="5" destOrd="0" parTransId="{DA2EC61C-CD26-43C0-9E28-185CDF5B4960}" sibTransId="{4E97BF44-2A97-41DD-83FC-650D5E3FADD6}"/>
    <dgm:cxn modelId="{1C8C868D-F691-4FCD-8571-B398EB6852FB}" type="presOf" srcId="{D06D1E3D-31CF-4A22-8217-DD1663E1AFC6}" destId="{005FFF7B-E530-4CBA-AACA-59C0E1356DBF}" srcOrd="0" destOrd="0" presId="urn:microsoft.com/office/officeart/2018/2/layout/IconCircleList"/>
    <dgm:cxn modelId="{0387AACB-F220-4604-82D1-CDA913198D11}" type="presOf" srcId="{E159A25D-75BC-4978-83A6-827D7FEE123A}" destId="{A1A48BB0-169D-4B01-97CE-CF0357A56ED2}" srcOrd="0" destOrd="0" presId="urn:microsoft.com/office/officeart/2018/2/layout/IconCircleList"/>
    <dgm:cxn modelId="{9D834B67-7C76-40D2-8A4B-485F32840E0A}" type="presParOf" srcId="{005FFF7B-E530-4CBA-AACA-59C0E1356DBF}" destId="{BCF91F6D-DAFE-4244-AF00-CF4E2552C763}" srcOrd="0" destOrd="0" presId="urn:microsoft.com/office/officeart/2018/2/layout/IconCircleList"/>
    <dgm:cxn modelId="{986ED84B-E887-4D43-9F23-3598AEC9A59F}" type="presParOf" srcId="{BCF91F6D-DAFE-4244-AF00-CF4E2552C763}" destId="{68B991EE-6406-4292-A587-81481455B692}" srcOrd="0" destOrd="0" presId="urn:microsoft.com/office/officeart/2018/2/layout/IconCircleList"/>
    <dgm:cxn modelId="{4B1595AE-6A2C-4DB7-8040-358D6F5748F5}" type="presParOf" srcId="{68B991EE-6406-4292-A587-81481455B692}" destId="{E557C57A-409B-4EE0-8BA6-D9D353814AC6}" srcOrd="0" destOrd="0" presId="urn:microsoft.com/office/officeart/2018/2/layout/IconCircleList"/>
    <dgm:cxn modelId="{10AD84C3-4D78-4A17-937A-1393CAFA20FA}" type="presParOf" srcId="{68B991EE-6406-4292-A587-81481455B692}" destId="{3EAB1EEF-2E5E-48F0-BBD9-D65D87E3CBA7}" srcOrd="1" destOrd="0" presId="urn:microsoft.com/office/officeart/2018/2/layout/IconCircleList"/>
    <dgm:cxn modelId="{DBF07771-50F2-4B6E-A479-BFBCC58A7FFC}" type="presParOf" srcId="{68B991EE-6406-4292-A587-81481455B692}" destId="{D091AA9D-18B6-41CC-8689-B0D6021E9FE9}" srcOrd="2" destOrd="0" presId="urn:microsoft.com/office/officeart/2018/2/layout/IconCircleList"/>
    <dgm:cxn modelId="{70B684D3-F347-4798-926F-317B92A8964F}" type="presParOf" srcId="{68B991EE-6406-4292-A587-81481455B692}" destId="{D2D53C1E-E8E8-418A-BE9C-735372FBFA4E}" srcOrd="3" destOrd="0" presId="urn:microsoft.com/office/officeart/2018/2/layout/IconCircleList"/>
    <dgm:cxn modelId="{2640CD57-53B5-41E9-B074-C34E4DC0951E}" type="presParOf" srcId="{BCF91F6D-DAFE-4244-AF00-CF4E2552C763}" destId="{C9C8BD0B-10A2-4E51-8B7A-4794D211B406}" srcOrd="1" destOrd="0" presId="urn:microsoft.com/office/officeart/2018/2/layout/IconCircleList"/>
    <dgm:cxn modelId="{5B2C8026-F1D2-4164-B2B9-953DDB22FA80}" type="presParOf" srcId="{BCF91F6D-DAFE-4244-AF00-CF4E2552C763}" destId="{88BB4655-B292-48E6-AC7C-63C37FB77570}" srcOrd="2" destOrd="0" presId="urn:microsoft.com/office/officeart/2018/2/layout/IconCircleList"/>
    <dgm:cxn modelId="{0C65A6C4-8A4F-4938-9574-42901AE65BDB}" type="presParOf" srcId="{88BB4655-B292-48E6-AC7C-63C37FB77570}" destId="{D070145A-C859-4E9C-B7C3-4BB26155D12E}" srcOrd="0" destOrd="0" presId="urn:microsoft.com/office/officeart/2018/2/layout/IconCircleList"/>
    <dgm:cxn modelId="{95AAB035-5717-49B2-B0F8-613D8168F783}" type="presParOf" srcId="{88BB4655-B292-48E6-AC7C-63C37FB77570}" destId="{3DA85BD8-B8B2-4743-91DE-18B220A06063}" srcOrd="1" destOrd="0" presId="urn:microsoft.com/office/officeart/2018/2/layout/IconCircleList"/>
    <dgm:cxn modelId="{9842B3D2-295B-4E2E-8B48-78688F3ADCD4}" type="presParOf" srcId="{88BB4655-B292-48E6-AC7C-63C37FB77570}" destId="{9979D87E-6C3B-4927-9DD2-5CC489AF0E27}" srcOrd="2" destOrd="0" presId="urn:microsoft.com/office/officeart/2018/2/layout/IconCircleList"/>
    <dgm:cxn modelId="{FE7E077A-19CE-4DED-9A69-622AABD78E1A}" type="presParOf" srcId="{88BB4655-B292-48E6-AC7C-63C37FB77570}" destId="{F73FB62A-2028-4E8D-BFE2-7145CEF5C8DC}" srcOrd="3" destOrd="0" presId="urn:microsoft.com/office/officeart/2018/2/layout/IconCircleList"/>
    <dgm:cxn modelId="{48AB4038-A3FD-4147-B9B7-527661A39C2F}" type="presParOf" srcId="{BCF91F6D-DAFE-4244-AF00-CF4E2552C763}" destId="{0D71F546-E53B-4956-859D-ED430D303642}" srcOrd="3" destOrd="0" presId="urn:microsoft.com/office/officeart/2018/2/layout/IconCircleList"/>
    <dgm:cxn modelId="{48C6F798-000C-4A62-AA51-39311C3DCA26}" type="presParOf" srcId="{BCF91F6D-DAFE-4244-AF00-CF4E2552C763}" destId="{68DC3E41-CEEE-4527-929A-0C6FDD888CC8}" srcOrd="4" destOrd="0" presId="urn:microsoft.com/office/officeart/2018/2/layout/IconCircleList"/>
    <dgm:cxn modelId="{706D3081-0AC7-43ED-920D-C5F39B97561D}" type="presParOf" srcId="{68DC3E41-CEEE-4527-929A-0C6FDD888CC8}" destId="{6126A259-B39F-4596-A3A8-01C9540A8413}" srcOrd="0" destOrd="0" presId="urn:microsoft.com/office/officeart/2018/2/layout/IconCircleList"/>
    <dgm:cxn modelId="{E5EC983D-BCED-4CD1-92B5-562FF718F58F}" type="presParOf" srcId="{68DC3E41-CEEE-4527-929A-0C6FDD888CC8}" destId="{E9BA7505-B45C-49FF-B26E-D15A2EB869CC}" srcOrd="1" destOrd="0" presId="urn:microsoft.com/office/officeart/2018/2/layout/IconCircleList"/>
    <dgm:cxn modelId="{E28531A0-C3AC-4578-AE23-D1C5D0F73C18}" type="presParOf" srcId="{68DC3E41-CEEE-4527-929A-0C6FDD888CC8}" destId="{3C9FF2A6-15E0-4E46-BCC0-F56AF3B4EC4A}" srcOrd="2" destOrd="0" presId="urn:microsoft.com/office/officeart/2018/2/layout/IconCircleList"/>
    <dgm:cxn modelId="{C09750EB-EA13-406F-9884-359EE95A8D26}" type="presParOf" srcId="{68DC3E41-CEEE-4527-929A-0C6FDD888CC8}" destId="{9CB2F8D6-46FE-4A53-81FA-CFC7C7A69AF0}" srcOrd="3" destOrd="0" presId="urn:microsoft.com/office/officeart/2018/2/layout/IconCircleList"/>
    <dgm:cxn modelId="{3E972527-3720-4350-925A-BF21D1FCCD00}" type="presParOf" srcId="{BCF91F6D-DAFE-4244-AF00-CF4E2552C763}" destId="{A483C2CF-9875-477A-B5ED-9937F5DA2886}" srcOrd="5" destOrd="0" presId="urn:microsoft.com/office/officeart/2018/2/layout/IconCircleList"/>
    <dgm:cxn modelId="{4464F396-17BF-4328-9AFE-AF854EFC715A}" type="presParOf" srcId="{BCF91F6D-DAFE-4244-AF00-CF4E2552C763}" destId="{9A0D44F2-F495-4F07-9E2B-A53DAE437953}" srcOrd="6" destOrd="0" presId="urn:microsoft.com/office/officeart/2018/2/layout/IconCircleList"/>
    <dgm:cxn modelId="{4460EE7E-B6AA-49CB-846F-42675F76D509}" type="presParOf" srcId="{9A0D44F2-F495-4F07-9E2B-A53DAE437953}" destId="{1F09CFDA-2B8E-408B-B3EF-8B80AD7FD702}" srcOrd="0" destOrd="0" presId="urn:microsoft.com/office/officeart/2018/2/layout/IconCircleList"/>
    <dgm:cxn modelId="{9016E282-D008-4626-89A7-1D7D4354FBD4}" type="presParOf" srcId="{9A0D44F2-F495-4F07-9E2B-A53DAE437953}" destId="{503B082D-F5AA-41AE-AB57-01EFA08F5F4A}" srcOrd="1" destOrd="0" presId="urn:microsoft.com/office/officeart/2018/2/layout/IconCircleList"/>
    <dgm:cxn modelId="{777CD743-6113-439F-9954-E6C4B8E4430E}" type="presParOf" srcId="{9A0D44F2-F495-4F07-9E2B-A53DAE437953}" destId="{32C98C3B-BCA3-414C-9022-492DB918A879}" srcOrd="2" destOrd="0" presId="urn:microsoft.com/office/officeart/2018/2/layout/IconCircleList"/>
    <dgm:cxn modelId="{D3B0FBC7-919F-48FC-A7EB-9D796BD77BDA}" type="presParOf" srcId="{9A0D44F2-F495-4F07-9E2B-A53DAE437953}" destId="{4D47FDF0-6555-459E-959C-158685D12F53}" srcOrd="3" destOrd="0" presId="urn:microsoft.com/office/officeart/2018/2/layout/IconCircleList"/>
    <dgm:cxn modelId="{29C23A14-6681-4C56-9031-23CD1BC04D56}" type="presParOf" srcId="{BCF91F6D-DAFE-4244-AF00-CF4E2552C763}" destId="{9555E6E5-64AA-4183-8C2F-3C267F976CB1}" srcOrd="7" destOrd="0" presId="urn:microsoft.com/office/officeart/2018/2/layout/IconCircleList"/>
    <dgm:cxn modelId="{B08D8B00-F071-4DAA-95BE-F61F982D5E63}" type="presParOf" srcId="{BCF91F6D-DAFE-4244-AF00-CF4E2552C763}" destId="{D2A5EDC3-D812-4810-8785-D6EB7697D786}" srcOrd="8" destOrd="0" presId="urn:microsoft.com/office/officeart/2018/2/layout/IconCircleList"/>
    <dgm:cxn modelId="{FA907D08-EEA6-4CC1-A137-0CD4FBD0CCE3}" type="presParOf" srcId="{D2A5EDC3-D812-4810-8785-D6EB7697D786}" destId="{1571308A-5181-4607-AA8F-3F15A5A2FC20}" srcOrd="0" destOrd="0" presId="urn:microsoft.com/office/officeart/2018/2/layout/IconCircleList"/>
    <dgm:cxn modelId="{EA6D0B93-40C6-48EF-9C79-2B2998BF2372}" type="presParOf" srcId="{D2A5EDC3-D812-4810-8785-D6EB7697D786}" destId="{869B0C43-603E-4A45-B9C8-72225D5028D1}" srcOrd="1" destOrd="0" presId="urn:microsoft.com/office/officeart/2018/2/layout/IconCircleList"/>
    <dgm:cxn modelId="{77D15A36-6E8E-4462-9769-64A927719671}" type="presParOf" srcId="{D2A5EDC3-D812-4810-8785-D6EB7697D786}" destId="{676EB8C9-F364-4297-B7C2-1A40BECCD977}" srcOrd="2" destOrd="0" presId="urn:microsoft.com/office/officeart/2018/2/layout/IconCircleList"/>
    <dgm:cxn modelId="{3FEA66C9-892B-469C-B6BD-C6B2DC7291C3}" type="presParOf" srcId="{D2A5EDC3-D812-4810-8785-D6EB7697D786}" destId="{4552088B-35F6-4923-BF3F-B9F9F050C727}" srcOrd="3" destOrd="0" presId="urn:microsoft.com/office/officeart/2018/2/layout/IconCircleList"/>
    <dgm:cxn modelId="{7ED24583-C2E3-4453-8DE3-1C1AEBCEFCAB}" type="presParOf" srcId="{BCF91F6D-DAFE-4244-AF00-CF4E2552C763}" destId="{A1A48BB0-169D-4B01-97CE-CF0357A56ED2}" srcOrd="9" destOrd="0" presId="urn:microsoft.com/office/officeart/2018/2/layout/IconCircleList"/>
    <dgm:cxn modelId="{1281E962-F8E5-4F8C-8ACC-650234DBBAC7}" type="presParOf" srcId="{BCF91F6D-DAFE-4244-AF00-CF4E2552C763}" destId="{EA6D247B-D645-4C03-AE01-3511EB1403BF}" srcOrd="10" destOrd="0" presId="urn:microsoft.com/office/officeart/2018/2/layout/IconCircleList"/>
    <dgm:cxn modelId="{5CC37939-6AA4-462F-AADD-B07731FF59B2}" type="presParOf" srcId="{EA6D247B-D645-4C03-AE01-3511EB1403BF}" destId="{08010F1A-F627-493B-A188-B8317FA17F67}" srcOrd="0" destOrd="0" presId="urn:microsoft.com/office/officeart/2018/2/layout/IconCircleList"/>
    <dgm:cxn modelId="{FCD115FB-D025-40CA-8890-0F12FAC1396A}" type="presParOf" srcId="{EA6D247B-D645-4C03-AE01-3511EB1403BF}" destId="{EA3A577F-4FC1-4A41-9B35-AD3E9709089B}" srcOrd="1" destOrd="0" presId="urn:microsoft.com/office/officeart/2018/2/layout/IconCircleList"/>
    <dgm:cxn modelId="{D6C91AB4-BEB6-4618-BAD2-35F2DFC4052E}" type="presParOf" srcId="{EA6D247B-D645-4C03-AE01-3511EB1403BF}" destId="{EDE85C6A-DCDE-4E77-802E-6FEB1F8E98C5}" srcOrd="2" destOrd="0" presId="urn:microsoft.com/office/officeart/2018/2/layout/IconCircleList"/>
    <dgm:cxn modelId="{188207D2-DCB4-429C-A798-A1E1D43BF1BE}" type="presParOf" srcId="{EA6D247B-D645-4C03-AE01-3511EB1403BF}" destId="{E9E76FBC-62D0-4BAC-A556-7D6E7B073AE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2AFE8-0C71-47EC-AD51-107F7BDAC093}">
      <dsp:nvSpPr>
        <dsp:cNvPr id="0" name=""/>
        <dsp:cNvSpPr/>
      </dsp:nvSpPr>
      <dsp:spPr>
        <a:xfrm>
          <a:off x="0" y="1107423"/>
          <a:ext cx="2121693" cy="134727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1CC028-1BF8-475F-A094-D0E8ABDF3078}">
      <dsp:nvSpPr>
        <dsp:cNvPr id="0" name=""/>
        <dsp:cNvSpPr/>
      </dsp:nvSpPr>
      <dsp:spPr>
        <a:xfrm>
          <a:off x="235743" y="1331380"/>
          <a:ext cx="2121693" cy="134727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i="0" kern="1200" dirty="0"/>
            <a:t>Maryland TAP provides statewide access to assistive technology (AT) through equipment demonstrations, loans, reuse, financing</a:t>
          </a:r>
          <a:r>
            <a:rPr lang="en-US" sz="1300" kern="1200" dirty="0"/>
            <a:t>, and training.</a:t>
          </a:r>
        </a:p>
      </dsp:txBody>
      <dsp:txXfrm>
        <a:off x="275203" y="1370840"/>
        <a:ext cx="2042773" cy="1268355"/>
      </dsp:txXfrm>
    </dsp:sp>
    <dsp:sp modelId="{DEF4620E-6B6A-4015-A16B-A5E75783ADB0}">
      <dsp:nvSpPr>
        <dsp:cNvPr id="0" name=""/>
        <dsp:cNvSpPr/>
      </dsp:nvSpPr>
      <dsp:spPr>
        <a:xfrm>
          <a:off x="2593181" y="1107423"/>
          <a:ext cx="2121693" cy="134727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797FB5-DF21-42AC-92E4-759D7EF7E151}">
      <dsp:nvSpPr>
        <dsp:cNvPr id="0" name=""/>
        <dsp:cNvSpPr/>
      </dsp:nvSpPr>
      <dsp:spPr>
        <a:xfrm>
          <a:off x="2828925" y="1331380"/>
          <a:ext cx="2121693" cy="134727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hlinkClick xmlns:r="http://schemas.openxmlformats.org/officeDocument/2006/relationships" r:id="rId1">
                <a:extLst>
                  <a:ext uri="{A12FA001-AC4F-418D-AE19-62706E023703}">
                    <ahyp:hlinkClr xmlns="" xmlns:ahyp="http://schemas.microsoft.com/office/drawing/2018/hyperlinkcolor" val="tx"/>
                  </a:ext>
                </a:extLst>
              </a:hlinkClick>
            </a:rPr>
            <a:t>www.mdtap.org</a:t>
          </a:r>
          <a:endParaRPr lang="en-US" sz="1300" b="1" kern="1200" dirty="0"/>
        </a:p>
      </dsp:txBody>
      <dsp:txXfrm>
        <a:off x="2868385" y="1370840"/>
        <a:ext cx="2042773" cy="1268355"/>
      </dsp:txXfrm>
    </dsp:sp>
    <dsp:sp modelId="{4673DEFD-0679-446E-92F1-090B075C5FD9}">
      <dsp:nvSpPr>
        <dsp:cNvPr id="0" name=""/>
        <dsp:cNvSpPr/>
      </dsp:nvSpPr>
      <dsp:spPr>
        <a:xfrm>
          <a:off x="5186362" y="1107423"/>
          <a:ext cx="2121693" cy="134727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95FFED-CF1E-4065-B893-B285F87618D4}">
      <dsp:nvSpPr>
        <dsp:cNvPr id="0" name=""/>
        <dsp:cNvSpPr/>
      </dsp:nvSpPr>
      <dsp:spPr>
        <a:xfrm>
          <a:off x="5422106" y="1331380"/>
          <a:ext cx="2121693" cy="134727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i="1" kern="1200" dirty="0"/>
            <a:t>We’re a free, statewide service through the Maryland Department of Disabilities.</a:t>
          </a:r>
          <a:endParaRPr lang="en-US" sz="1300" kern="1200" dirty="0"/>
        </a:p>
      </dsp:txBody>
      <dsp:txXfrm>
        <a:off x="5461566" y="1370840"/>
        <a:ext cx="2042773" cy="1268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7C57A-409B-4EE0-8BA6-D9D353814AC6}">
      <dsp:nvSpPr>
        <dsp:cNvPr id="0" name=""/>
        <dsp:cNvSpPr/>
      </dsp:nvSpPr>
      <dsp:spPr>
        <a:xfrm>
          <a:off x="30329" y="269259"/>
          <a:ext cx="627933" cy="627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AB1EEF-2E5E-48F0-BBD9-D65D87E3CBA7}">
      <dsp:nvSpPr>
        <dsp:cNvPr id="0" name=""/>
        <dsp:cNvSpPr/>
      </dsp:nvSpPr>
      <dsp:spPr>
        <a:xfrm>
          <a:off x="162195" y="401125"/>
          <a:ext cx="364201" cy="364201"/>
        </a:xfrm>
        <a:prstGeom prst="rect">
          <a:avLst/>
        </a:prstGeom>
        <a:blipFill>
          <a:blip xmlns:r="http://schemas.openxmlformats.org/officeDocument/2006/relationships" r:embed="rId1">
            <a:extLst>
              <a:ext uri="{96DAC541-7B7A-43D3-8B79-37D633B846F1}">
                <asvg:svgBlip xmlns=""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D53C1E-E8E8-418A-BE9C-735372FBFA4E}">
      <dsp:nvSpPr>
        <dsp:cNvPr id="0" name=""/>
        <dsp:cNvSpPr/>
      </dsp:nvSpPr>
      <dsp:spPr>
        <a:xfrm>
          <a:off x="792819" y="269259"/>
          <a:ext cx="1480128" cy="627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AT demonstrations and consultations with AT Clinicians – In-person and virtually!</a:t>
          </a:r>
        </a:p>
      </dsp:txBody>
      <dsp:txXfrm>
        <a:off x="792819" y="269259"/>
        <a:ext cx="1480128" cy="627933"/>
      </dsp:txXfrm>
    </dsp:sp>
    <dsp:sp modelId="{D070145A-C859-4E9C-B7C3-4BB26155D12E}">
      <dsp:nvSpPr>
        <dsp:cNvPr id="0" name=""/>
        <dsp:cNvSpPr/>
      </dsp:nvSpPr>
      <dsp:spPr>
        <a:xfrm>
          <a:off x="2530849" y="269259"/>
          <a:ext cx="627933" cy="627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A85BD8-B8B2-4743-91DE-18B220A06063}">
      <dsp:nvSpPr>
        <dsp:cNvPr id="0" name=""/>
        <dsp:cNvSpPr/>
      </dsp:nvSpPr>
      <dsp:spPr>
        <a:xfrm>
          <a:off x="2662715" y="401125"/>
          <a:ext cx="364201" cy="364201"/>
        </a:xfrm>
        <a:prstGeom prst="rect">
          <a:avLst/>
        </a:prstGeom>
        <a:blipFill>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3FB62A-2028-4E8D-BFE2-7145CEF5C8DC}">
      <dsp:nvSpPr>
        <dsp:cNvPr id="0" name=""/>
        <dsp:cNvSpPr/>
      </dsp:nvSpPr>
      <dsp:spPr>
        <a:xfrm>
          <a:off x="3293339" y="269259"/>
          <a:ext cx="1480128" cy="627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Issue short-term device loans, up to 4 weeks at a time to try before buying</a:t>
          </a:r>
        </a:p>
      </dsp:txBody>
      <dsp:txXfrm>
        <a:off x="3293339" y="269259"/>
        <a:ext cx="1480128" cy="627933"/>
      </dsp:txXfrm>
    </dsp:sp>
    <dsp:sp modelId="{6126A259-B39F-4596-A3A8-01C9540A8413}">
      <dsp:nvSpPr>
        <dsp:cNvPr id="0" name=""/>
        <dsp:cNvSpPr/>
      </dsp:nvSpPr>
      <dsp:spPr>
        <a:xfrm>
          <a:off x="30329" y="1521123"/>
          <a:ext cx="627933" cy="627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BA7505-B45C-49FF-B26E-D15A2EB869CC}">
      <dsp:nvSpPr>
        <dsp:cNvPr id="0" name=""/>
        <dsp:cNvSpPr/>
      </dsp:nvSpPr>
      <dsp:spPr>
        <a:xfrm>
          <a:off x="162195" y="1652989"/>
          <a:ext cx="364201" cy="364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B2F8D6-46FE-4A53-81FA-CFC7C7A69AF0}">
      <dsp:nvSpPr>
        <dsp:cNvPr id="0" name=""/>
        <dsp:cNvSpPr/>
      </dsp:nvSpPr>
      <dsp:spPr>
        <a:xfrm>
          <a:off x="792819" y="1521123"/>
          <a:ext cx="1480128" cy="627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Provide low-interest financial loans and run the High-Tech AT Reuse Center </a:t>
          </a:r>
        </a:p>
      </dsp:txBody>
      <dsp:txXfrm>
        <a:off x="792819" y="1521123"/>
        <a:ext cx="1480128" cy="627933"/>
      </dsp:txXfrm>
    </dsp:sp>
    <dsp:sp modelId="{1F09CFDA-2B8E-408B-B3EF-8B80AD7FD702}">
      <dsp:nvSpPr>
        <dsp:cNvPr id="0" name=""/>
        <dsp:cNvSpPr/>
      </dsp:nvSpPr>
      <dsp:spPr>
        <a:xfrm>
          <a:off x="2530849" y="1521123"/>
          <a:ext cx="627933" cy="627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3B082D-F5AA-41AE-AB57-01EFA08F5F4A}">
      <dsp:nvSpPr>
        <dsp:cNvPr id="0" name=""/>
        <dsp:cNvSpPr/>
      </dsp:nvSpPr>
      <dsp:spPr>
        <a:xfrm>
          <a:off x="2662715" y="1652989"/>
          <a:ext cx="364201" cy="364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7FDF0-6555-459E-959C-158685D12F53}">
      <dsp:nvSpPr>
        <dsp:cNvPr id="0" name=""/>
        <dsp:cNvSpPr/>
      </dsp:nvSpPr>
      <dsp:spPr>
        <a:xfrm>
          <a:off x="3293339" y="1521123"/>
          <a:ext cx="1480128" cy="627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Host in-depth AT sessions exploring a variety of AT topics - In-person and virtually!</a:t>
          </a:r>
        </a:p>
      </dsp:txBody>
      <dsp:txXfrm>
        <a:off x="3293339" y="1521123"/>
        <a:ext cx="1480128" cy="627933"/>
      </dsp:txXfrm>
    </dsp:sp>
    <dsp:sp modelId="{1571308A-5181-4607-AA8F-3F15A5A2FC20}">
      <dsp:nvSpPr>
        <dsp:cNvPr id="0" name=""/>
        <dsp:cNvSpPr/>
      </dsp:nvSpPr>
      <dsp:spPr>
        <a:xfrm>
          <a:off x="30329" y="2772987"/>
          <a:ext cx="627933" cy="627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9B0C43-603E-4A45-B9C8-72225D5028D1}">
      <dsp:nvSpPr>
        <dsp:cNvPr id="0" name=""/>
        <dsp:cNvSpPr/>
      </dsp:nvSpPr>
      <dsp:spPr>
        <a:xfrm>
          <a:off x="162195" y="2904853"/>
          <a:ext cx="364201" cy="3642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2088B-35F6-4923-BF3F-B9F9F050C727}">
      <dsp:nvSpPr>
        <dsp:cNvPr id="0" name=""/>
        <dsp:cNvSpPr/>
      </dsp:nvSpPr>
      <dsp:spPr>
        <a:xfrm>
          <a:off x="792819" y="2772987"/>
          <a:ext cx="1480128" cy="627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IT Accessibility Initiative – training, evaluation, and remediation for digital accessibility within state government</a:t>
          </a:r>
        </a:p>
      </dsp:txBody>
      <dsp:txXfrm>
        <a:off x="792819" y="2772987"/>
        <a:ext cx="1480128" cy="627933"/>
      </dsp:txXfrm>
    </dsp:sp>
    <dsp:sp modelId="{08010F1A-F627-493B-A188-B8317FA17F67}">
      <dsp:nvSpPr>
        <dsp:cNvPr id="0" name=""/>
        <dsp:cNvSpPr/>
      </dsp:nvSpPr>
      <dsp:spPr>
        <a:xfrm>
          <a:off x="2530849" y="2772987"/>
          <a:ext cx="627933" cy="627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A577F-4FC1-4A41-9B35-AD3E9709089B}">
      <dsp:nvSpPr>
        <dsp:cNvPr id="0" name=""/>
        <dsp:cNvSpPr/>
      </dsp:nvSpPr>
      <dsp:spPr>
        <a:xfrm>
          <a:off x="2662715" y="2904853"/>
          <a:ext cx="364201" cy="3642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E76FBC-62D0-4BAC-A556-7D6E7B073AE5}">
      <dsp:nvSpPr>
        <dsp:cNvPr id="0" name=""/>
        <dsp:cNvSpPr/>
      </dsp:nvSpPr>
      <dsp:spPr>
        <a:xfrm>
          <a:off x="3293339" y="2772987"/>
          <a:ext cx="1480128" cy="627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kern="1200" dirty="0"/>
            <a:t>Host statewide AT events such as Accessible Gaming Days, Financial Resiliency Webinar Series, and more!</a:t>
          </a:r>
        </a:p>
      </dsp:txBody>
      <dsp:txXfrm>
        <a:off x="3293339" y="2772987"/>
        <a:ext cx="1480128" cy="6279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94025" cy="4508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90975" y="0"/>
            <a:ext cx="2994025" cy="4508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35062" y="677862"/>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20750" y="4441825"/>
            <a:ext cx="5143500" cy="4138612"/>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07450"/>
            <a:ext cx="2994025" cy="45085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90975" y="8807450"/>
            <a:ext cx="2994025" cy="45085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 name="Google Shape;119;p1:notes"/>
          <p:cNvSpPr txBox="1">
            <a:spLocks noGrp="1"/>
          </p:cNvSpPr>
          <p:nvPr>
            <p:ph type="body" idx="1"/>
          </p:nvPr>
        </p:nvSpPr>
        <p:spPr>
          <a:xfrm>
            <a:off x="920750" y="4441825"/>
            <a:ext cx="5143500" cy="41386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txBox="1">
            <a:spLocks noGrp="1"/>
          </p:cNvSpPr>
          <p:nvPr>
            <p:ph type="body" idx="1"/>
          </p:nvPr>
        </p:nvSpPr>
        <p:spPr>
          <a:xfrm>
            <a:off x="924098" y="4447901"/>
            <a:ext cx="5162204" cy="4144274"/>
          </a:xfrm>
          <a:prstGeom prst="rect">
            <a:avLst/>
          </a:prstGeom>
        </p:spPr>
        <p:txBody>
          <a:bodyPr spcFirstLastPara="1" wrap="square" lIns="91635" tIns="45805" rIns="91635" bIns="45805" anchor="t" anchorCtr="0">
            <a:noAutofit/>
          </a:bodyPr>
          <a:lstStyle/>
          <a:p>
            <a:pPr marL="0" indent="0"/>
            <a:endParaRPr/>
          </a:p>
        </p:txBody>
      </p:sp>
      <p:sp>
        <p:nvSpPr>
          <p:cNvPr id="304" name="Google Shape;304;p20:notes"/>
          <p:cNvSpPr>
            <a:spLocks noGrp="1" noRot="1" noChangeAspect="1"/>
          </p:cNvSpPr>
          <p:nvPr>
            <p:ph type="sldImg" idx="2"/>
          </p:nvPr>
        </p:nvSpPr>
        <p:spPr>
          <a:xfrm>
            <a:off x="1144588" y="679450"/>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txBox="1">
            <a:spLocks noGrp="1"/>
          </p:cNvSpPr>
          <p:nvPr>
            <p:ph type="body" idx="1"/>
          </p:nvPr>
        </p:nvSpPr>
        <p:spPr>
          <a:xfrm>
            <a:off x="924098" y="4447901"/>
            <a:ext cx="5162204" cy="4144274"/>
          </a:xfrm>
          <a:prstGeom prst="rect">
            <a:avLst/>
          </a:prstGeom>
        </p:spPr>
        <p:txBody>
          <a:bodyPr spcFirstLastPara="1" wrap="square" lIns="91635" tIns="45805" rIns="91635" bIns="45805" anchor="t" anchorCtr="0">
            <a:noAutofit/>
          </a:bodyPr>
          <a:lstStyle/>
          <a:p>
            <a:pPr marL="0" indent="0"/>
            <a:endParaRPr/>
          </a:p>
        </p:txBody>
      </p:sp>
      <p:sp>
        <p:nvSpPr>
          <p:cNvPr id="304" name="Google Shape;304;p20:notes"/>
          <p:cNvSpPr>
            <a:spLocks noGrp="1" noRot="1" noChangeAspect="1"/>
          </p:cNvSpPr>
          <p:nvPr>
            <p:ph type="sldImg" idx="2"/>
          </p:nvPr>
        </p:nvSpPr>
        <p:spPr>
          <a:xfrm>
            <a:off x="1144588" y="679450"/>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347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txBox="1">
            <a:spLocks noGrp="1"/>
          </p:cNvSpPr>
          <p:nvPr>
            <p:ph type="body" idx="1"/>
          </p:nvPr>
        </p:nvSpPr>
        <p:spPr>
          <a:xfrm>
            <a:off x="924098" y="4447901"/>
            <a:ext cx="5162204" cy="4144274"/>
          </a:xfrm>
          <a:prstGeom prst="rect">
            <a:avLst/>
          </a:prstGeom>
        </p:spPr>
        <p:txBody>
          <a:bodyPr spcFirstLastPara="1" wrap="square" lIns="91635" tIns="45805" rIns="91635" bIns="45805" anchor="t" anchorCtr="0">
            <a:noAutofit/>
          </a:bodyPr>
          <a:lstStyle/>
          <a:p>
            <a:pPr marL="0" indent="0"/>
            <a:endParaRPr/>
          </a:p>
        </p:txBody>
      </p:sp>
      <p:sp>
        <p:nvSpPr>
          <p:cNvPr id="304" name="Google Shape;304;p20:notes"/>
          <p:cNvSpPr>
            <a:spLocks noGrp="1" noRot="1" noChangeAspect="1"/>
          </p:cNvSpPr>
          <p:nvPr>
            <p:ph type="sldImg" idx="2"/>
          </p:nvPr>
        </p:nvSpPr>
        <p:spPr>
          <a:xfrm>
            <a:off x="1144588" y="679450"/>
            <a:ext cx="47212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171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91a48c579_0_0: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e91a48c579_0_0:notes"/>
          <p:cNvSpPr txBox="1">
            <a:spLocks noGrp="1"/>
          </p:cNvSpPr>
          <p:nvPr>
            <p:ph type="body" idx="1"/>
          </p:nvPr>
        </p:nvSpPr>
        <p:spPr>
          <a:xfrm>
            <a:off x="920750" y="4441825"/>
            <a:ext cx="5143500" cy="413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e91a48c579_0_0:notes"/>
          <p:cNvSpPr txBox="1">
            <a:spLocks noGrp="1"/>
          </p:cNvSpPr>
          <p:nvPr>
            <p:ph type="sldNum" idx="12"/>
          </p:nvPr>
        </p:nvSpPr>
        <p:spPr>
          <a:xfrm>
            <a:off x="3990975" y="8807450"/>
            <a:ext cx="2994000" cy="450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7b803a9fa_1_0: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7b803a9fa_1_0:notes"/>
          <p:cNvSpPr txBox="1">
            <a:spLocks noGrp="1"/>
          </p:cNvSpPr>
          <p:nvPr>
            <p:ph type="body" idx="1"/>
          </p:nvPr>
        </p:nvSpPr>
        <p:spPr>
          <a:xfrm>
            <a:off x="920750" y="4441825"/>
            <a:ext cx="5143500" cy="413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57b803a9fa_1_0:notes"/>
          <p:cNvSpPr txBox="1">
            <a:spLocks noGrp="1"/>
          </p:cNvSpPr>
          <p:nvPr>
            <p:ph type="sldNum" idx="12"/>
          </p:nvPr>
        </p:nvSpPr>
        <p:spPr>
          <a:xfrm>
            <a:off x="3990975" y="8807450"/>
            <a:ext cx="2994000" cy="450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24</a:t>
            </a:fld>
            <a:endParaRPr sz="1400">
              <a:latin typeface="Arial"/>
              <a:ea typeface="Arial"/>
              <a:cs typeface="Arial"/>
              <a:sym typeface="Arial"/>
            </a:endParaRPr>
          </a:p>
        </p:txBody>
      </p:sp>
    </p:spTree>
    <p:extLst>
      <p:ext uri="{BB962C8B-B14F-4D97-AF65-F5344CB8AC3E}">
        <p14:creationId xmlns:p14="http://schemas.microsoft.com/office/powerpoint/2010/main" val="149871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7b803a9fa_1_0: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7b803a9fa_1_0:notes"/>
          <p:cNvSpPr txBox="1">
            <a:spLocks noGrp="1"/>
          </p:cNvSpPr>
          <p:nvPr>
            <p:ph type="body" idx="1"/>
          </p:nvPr>
        </p:nvSpPr>
        <p:spPr>
          <a:xfrm>
            <a:off x="920750" y="4441825"/>
            <a:ext cx="5143500" cy="413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57b803a9fa_1_0:notes"/>
          <p:cNvSpPr txBox="1">
            <a:spLocks noGrp="1"/>
          </p:cNvSpPr>
          <p:nvPr>
            <p:ph type="sldNum" idx="12"/>
          </p:nvPr>
        </p:nvSpPr>
        <p:spPr>
          <a:xfrm>
            <a:off x="3990975" y="8807450"/>
            <a:ext cx="2994000" cy="450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26</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77863"/>
            <a:ext cx="4714875" cy="3536950"/>
          </a:xfrm>
        </p:spPr>
      </p:sp>
      <p:sp>
        <p:nvSpPr>
          <p:cNvPr id="3" name="Notes Placeholder 2"/>
          <p:cNvSpPr>
            <a:spLocks noGrp="1"/>
          </p:cNvSpPr>
          <p:nvPr>
            <p:ph type="body" idx="1"/>
          </p:nvPr>
        </p:nvSpPr>
        <p:spPr/>
        <p:txBody>
          <a:bodyPr/>
          <a:lstStyle/>
          <a:p>
            <a:r>
              <a:rPr lang="en-US" dirty="0"/>
              <a:t>The Maryland Accessible Telecommunication Program provides telecommunication devices to qualifying MD citizens. Considered a loan at no cost, anyone 3 and older, that is a Maryland resident who receives a federal benefit and has a verifiable disability will qualify. </a:t>
            </a:r>
          </a:p>
          <a:p>
            <a:r>
              <a:rPr lang="en-US" dirty="0"/>
              <a:t>For the application or for more info, contact MAT at ……</a:t>
            </a:r>
          </a:p>
        </p:txBody>
      </p:sp>
      <p:sp>
        <p:nvSpPr>
          <p:cNvPr id="4" name="Slide Number Placeholder 3"/>
          <p:cNvSpPr>
            <a:spLocks noGrp="1"/>
          </p:cNvSpPr>
          <p:nvPr>
            <p:ph type="sldNum" sz="quarter" idx="5"/>
          </p:nvPr>
        </p:nvSpPr>
        <p:spPr/>
        <p:txBody>
          <a:bodyPr/>
          <a:lstStyle/>
          <a:p>
            <a:fld id="{B5B59695-8642-7F43-A16D-24A6588F0062}" type="slidenum">
              <a:rPr lang="en-US" smtClean="0"/>
              <a:t>27</a:t>
            </a:fld>
            <a:endParaRPr lang="en-US"/>
          </a:p>
        </p:txBody>
      </p:sp>
    </p:spTree>
    <p:extLst>
      <p:ext uri="{BB962C8B-B14F-4D97-AF65-F5344CB8AC3E}">
        <p14:creationId xmlns:p14="http://schemas.microsoft.com/office/powerpoint/2010/main" val="831591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677863"/>
            <a:ext cx="4714875" cy="3536950"/>
          </a:xfrm>
        </p:spPr>
      </p:sp>
      <p:sp>
        <p:nvSpPr>
          <p:cNvPr id="3" name="Notes Placeholder 2"/>
          <p:cNvSpPr>
            <a:spLocks noGrp="1"/>
          </p:cNvSpPr>
          <p:nvPr>
            <p:ph type="body" idx="1"/>
          </p:nvPr>
        </p:nvSpPr>
        <p:spPr/>
        <p:txBody>
          <a:bodyPr/>
          <a:lstStyle/>
          <a:p>
            <a:r>
              <a:rPr lang="en-US" dirty="0"/>
              <a:t>The program is always considering new equipment and currently offers </a:t>
            </a:r>
            <a:r>
              <a:rPr lang="en-US" dirty="0" err="1"/>
              <a:t>iphone</a:t>
            </a:r>
            <a:r>
              <a:rPr lang="en-US" dirty="0"/>
              <a:t> 14, </a:t>
            </a:r>
            <a:r>
              <a:rPr lang="en-US" dirty="0" err="1"/>
              <a:t>ipads</a:t>
            </a:r>
            <a:r>
              <a:rPr lang="en-US" dirty="0"/>
              <a:t>, Androids and </a:t>
            </a:r>
            <a:r>
              <a:rPr lang="en-US" dirty="0" err="1"/>
              <a:t>Blindshell</a:t>
            </a:r>
            <a:r>
              <a:rPr lang="en-US" dirty="0"/>
              <a:t> Classic2. MAT also provides accessory equipment such as Braille displays, switches, mounts and Bluetooth keyboards. </a:t>
            </a:r>
          </a:p>
          <a:p>
            <a:r>
              <a:rPr lang="en-US" dirty="0"/>
              <a:t>For Maryland citizens who are </a:t>
            </a:r>
            <a:r>
              <a:rPr lang="en-US" dirty="0" err="1"/>
              <a:t>DeafBlind</a:t>
            </a:r>
            <a:r>
              <a:rPr lang="en-US" dirty="0"/>
              <a:t>, the MAT program has implemented a Communication Facilitator program that includes equipment accessible to Deafblind and 1-1 facilitator services for </a:t>
            </a:r>
            <a:r>
              <a:rPr lang="en-US" dirty="0" err="1"/>
              <a:t>protactile</a:t>
            </a:r>
            <a:r>
              <a:rPr lang="en-US" dirty="0"/>
              <a:t>/tactile speakers.  Contact MAT for more information. </a:t>
            </a:r>
          </a:p>
        </p:txBody>
      </p:sp>
      <p:sp>
        <p:nvSpPr>
          <p:cNvPr id="4" name="Slide Number Placeholder 3"/>
          <p:cNvSpPr>
            <a:spLocks noGrp="1"/>
          </p:cNvSpPr>
          <p:nvPr>
            <p:ph type="sldNum" sz="quarter" idx="10"/>
          </p:nvPr>
        </p:nvSpPr>
        <p:spPr/>
        <p:txBody>
          <a:bodyPr/>
          <a:lstStyle/>
          <a:p>
            <a:fld id="{B5B59695-8642-7F43-A16D-24A6588F0062}" type="slidenum">
              <a:rPr lang="en-US" smtClean="0"/>
              <a:t>28</a:t>
            </a:fld>
            <a:endParaRPr lang="en-US"/>
          </a:p>
        </p:txBody>
      </p:sp>
    </p:spTree>
    <p:extLst>
      <p:ext uri="{BB962C8B-B14F-4D97-AF65-F5344CB8AC3E}">
        <p14:creationId xmlns:p14="http://schemas.microsoft.com/office/powerpoint/2010/main" val="2529700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1:notes"/>
          <p:cNvSpPr txBox="1">
            <a:spLocks noGrp="1"/>
          </p:cNvSpPr>
          <p:nvPr>
            <p:ph type="body" idx="1"/>
          </p:nvPr>
        </p:nvSpPr>
        <p:spPr>
          <a:xfrm>
            <a:off x="920750" y="4441825"/>
            <a:ext cx="5143500" cy="41386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21: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2:notes"/>
          <p:cNvSpPr txBox="1">
            <a:spLocks noGrp="1"/>
          </p:cNvSpPr>
          <p:nvPr>
            <p:ph type="body" idx="1"/>
          </p:nvPr>
        </p:nvSpPr>
        <p:spPr>
          <a:xfrm>
            <a:off x="920750" y="4441825"/>
            <a:ext cx="5143500" cy="41386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920750" y="4441825"/>
            <a:ext cx="5143500" cy="41386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3: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920750" y="4441825"/>
            <a:ext cx="5143500" cy="41386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033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920750" y="4441825"/>
            <a:ext cx="5143500" cy="41386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323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920750" y="4441825"/>
            <a:ext cx="5143500" cy="41386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17:notes"/>
          <p:cNvSpPr txBox="1">
            <a:spLocks noGrp="1"/>
          </p:cNvSpPr>
          <p:nvPr>
            <p:ph type="body" idx="1"/>
          </p:nvPr>
        </p:nvSpPr>
        <p:spPr>
          <a:xfrm>
            <a:off x="920750" y="4441825"/>
            <a:ext cx="5143500" cy="41386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920750" y="4441825"/>
            <a:ext cx="5143500" cy="41386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7: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1135063" y="677863"/>
            <a:ext cx="4714875" cy="3536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17:notes"/>
          <p:cNvSpPr txBox="1">
            <a:spLocks noGrp="1"/>
          </p:cNvSpPr>
          <p:nvPr>
            <p:ph type="body" idx="1"/>
          </p:nvPr>
        </p:nvSpPr>
        <p:spPr>
          <a:xfrm>
            <a:off x="920750" y="4441825"/>
            <a:ext cx="5143500" cy="41386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02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88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19186460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73225170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43143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39074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32295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42133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67219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04106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3995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85803332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61912449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4009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882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63096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298425263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21066519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228098749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41423878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80982283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spTree>
    <p:extLst>
      <p:ext uri="{BB962C8B-B14F-4D97-AF65-F5344CB8AC3E}">
        <p14:creationId xmlns:p14="http://schemas.microsoft.com/office/powerpoint/2010/main" val="343901855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9000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l" rtl="0">
              <a:spcBef>
                <a:spcPts val="0"/>
              </a:spcBef>
              <a:spcAft>
                <a:spcPts val="0"/>
              </a:spcAft>
              <a:buNone/>
            </a:pPr>
            <a:fld id="{00000000-1234-1234-1234-123412341234}" type="slidenum">
              <a:rPr lang="en-US" smtClean="0"/>
              <a:t>‹#›</a:t>
            </a:fld>
            <a:endParaRPr lang="en-US" sz="1400" b="0">
              <a:solidFill>
                <a:srgbClr val="000000"/>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83421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r20.rs6.net/tn.jsp?f=001nGmuSpxMwKN_kuqfaV4CmQFJcTugq3_spacRGzhfOR67Mfk--Srio1Jm1-PXwBcOO-e_wQP0SBfGcFYHIPv4FNMa-5MwQkfze2ZeVU_8ZAYt-fH7A5eQeCaGuVKScfSsehhIGdKj7rc9P3XxiMzFimf6X3juSQdqF_Iz60Q_4Fzz7Jv3Ju4lMQ==&amp;c=JhOhNLeipcFGf7Q1DTVA0hPghGgUYJza1HY79bn3TM0xoo_isyaOSA==&amp;ch=pzWAo2C7Iwx_gE4ixqoP8k9CPu8UPx6h2ne44E7i_KFBm420u27kGQ=="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s://rficil.org/services/" TargetMode="External"/><Relationship Id="rId5" Type="http://schemas.openxmlformats.org/officeDocument/2006/relationships/hyperlink" Target="https://r20.rs6.net/tn.jsp?f=001nGmuSpxMwKN_kuqfaV4CmQFJcTugq3_spacRGzhfOR67Mfk--Srio1Jm1-PXwBcOns63LebJFMY2Lzfc9_BjilMnDHlq99KOWCWVCyX2ilNWrGarvxpYYBjmiGyMwMFkIytHGGRHrcz3sdHndQdVXfGaqb_TsD-9&amp;c=JhOhNLeipcFGf7Q1DTVA0hPghGgUYJza1HY79bn3TM0xoo_isyaOSA==&amp;ch=pzWAo2C7Iwx_gE4ixqoP8k9CPu8UPx6h2ne44E7i_KFBm420u27kGQ==" TargetMode="External"/><Relationship Id="rId4" Type="http://schemas.openxmlformats.org/officeDocument/2006/relationships/hyperlink" Target="https://www.smcil.org/assistive-technology-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youtube.com/shorts/UHH3Tfoq6ag" TargetMode="External"/><Relationship Id="rId4" Type="http://schemas.openxmlformats.org/officeDocument/2006/relationships/hyperlink" Target="https://www.youtube.com/shorts/61zvvg1ieA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1KWplpDSrNg"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com/shorts/k1DD38hVVg0?feature=shar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hyperlink" Target="https://youtube.com/shorts/_sVVFbt2YSM?feature=shar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s://myatprogram.org/home/24" TargetMode="External"/><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hyperlink" Target="mailto:MDTAP.AT-Reuse@maryland.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r20.rs6.net/tn.jsp?f=001OOn4aCkSIqBmMjQQkaz3Cbl7He3LvtRHGlvcyKuHdoSBTfRi-tZ1YKjoed3o4ia4jYXu25ZJP-ouLz9ZvhSBl89mE0cMwmgQvaPlAR8BlAvokvSOtG8XrIC-A_--7XzBKnDTFkEbY2tSjK3Q2ZvuanSg4i-hf5xKsrtag1WgpywLP5BpypjhuRF3ZVk0lyg74BXF6fgPwLQ=&amp;c=Vr7TK_gTPxX_35fzeDpvGOxbHWF3Kr4v9GvlWGmwQDREMeDOFUAnxg==&amp;ch=0WxdGJ66iJIicOCzLdthRba9E5FMBhFSzuCAybZxGoFCw1NeFkVMQw==" TargetMode="External"/><Relationship Id="rId2" Type="http://schemas.openxmlformats.org/officeDocument/2006/relationships/hyperlink" Target="https://r20.rs6.net/tn.jsp?f=001OOn4aCkSIqBmMjQQkaz3Cbl7He3LvtRHGlvcyKuHdoSBTfRi-tZ1YKjoed3o4ia4Phnxe_gVN47ZKqj8WMyqWvOqq71iatB1AqzRv3tYVeHhCXFfkGT6-NR426hQZZWK2Gse05Y5WPoKEybMW-tsbz6F5UTKbz0MrIpyNOhg-lc=&amp;c=Vr7TK_gTPxX_35fzeDpvGOxbHWF3Kr4v9GvlWGmwQDREMeDOFUAnxg==&amp;ch=0WxdGJ66iJIicOCzLdthRba9E5FMBhFSzuCAybZxGoFCw1NeFkVMQw==" TargetMode="Externa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r20.rs6.net/tn.jsp?f=0016cdMZiuT-K1S6oi5qr8wrv0pZ4ewWlQNtj-MKYPn3ZU9-966fhPE_12lYNEraT4-mmZS3Cg7gEoSEE9OxVU656U_57Kh6Ax-bzjfmZFHOCyzUycltokDUvDW7OUMCJ_RXOcx3sh3hdFz0LQzrm3anA_7GUs0VC-dDVG6AJgOAFrxVwMeTiB424onnkzimm3cGKRXVmGMhckdsFtwRgD6zVsK4ZvivLjld8Mhn1W__yPtUWQCY2EC-MyGREJWMdKD&amp;c=D4aanUpx6MEEQZ5L6J1l9Gxf7vDxc6RETDUlhYXCVkBzB17sDPY-zA==&amp;ch=eDVDS91P81tl32ulpVa53n9sE6yeUG-iSsevpDAxajApuFh7D-J8-g==" TargetMode="External"/><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hyperlink" Target="mailto:mdtap.atlp@maryland.gov" TargetMode="External"/><Relationship Id="rId4" Type="http://schemas.openxmlformats.org/officeDocument/2006/relationships/hyperlink" Target="https://r20.rs6.net/tn.jsp?f=0016cdMZiuT-K1S6oi5qr8wrv0pZ4ewWlQNtj-MKYPn3ZU9-966fhPE_12lYNEraT4-kRJfa4JZ6cGImityfE6YBYNpppBkOsfVA8eeOsS044k6pMSYho24_5_eFBIiVnEiwtXHWLx7COnAckY14qx6OtL5EuZcVDKrRkzGVB03M4Md8QNTGSULli1yX-s4aF0-auTV-ILL5BCTixwF74LVZXjX6fF4C2jSm7lF1wGAkoc=&amp;c=D4aanUpx6MEEQZ5L6J1l9Gxf7vDxc6RETDUlhYXCVkBzB17sDPY-zA==&amp;ch=eDVDS91P81tl32ulpVa53n9sE6yeUG-iSsevpDAxajApuFh7D-J8-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rficil.org/" TargetMode="External"/><Relationship Id="rId3" Type="http://schemas.openxmlformats.org/officeDocument/2006/relationships/image" Target="../media/image35.jpg"/><Relationship Id="rId7" Type="http://schemas.openxmlformats.org/officeDocument/2006/relationships/hyperlink" Target="https://www.smcil.or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arinow.org/" TargetMode="External"/><Relationship Id="rId5" Type="http://schemas.openxmlformats.org/officeDocument/2006/relationships/hyperlink" Target="https://www.innow.org/" TargetMode="External"/><Relationship Id="rId4" Type="http://schemas.openxmlformats.org/officeDocument/2006/relationships/hyperlink" Target="https://imagemd.org/" TargetMode="External"/><Relationship Id="rId9" Type="http://schemas.openxmlformats.org/officeDocument/2006/relationships/hyperlink" Target="http://bayareacil.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lru.org/projects/cil-net/cil-center-and-association-directory-results/MD"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https://health.maryland.gov/dda/Pages/Medicaid_Waiver_Programs.aspx" TargetMode="External"/><Relationship Id="rId4" Type="http://schemas.openxmlformats.org/officeDocument/2006/relationships/hyperlink" Target="https://health.maryland.gov/dda/Pages/liss.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http://www.atdiscount.net/" TargetMode="External"/><Relationship Id="rId4" Type="http://schemas.openxmlformats.org/officeDocument/2006/relationships/hyperlink" Target="mailto:amanda@atdiscount.net"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jpeg"/><Relationship Id="rId7" Type="http://schemas.openxmlformats.org/officeDocument/2006/relationships/hyperlink" Target="mailto:Mat.program1@Maryland.gov"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mdod.maryland.gov/tam/Pages/mat.aspx"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jpeg"/><Relationship Id="rId7" Type="http://schemas.openxmlformats.org/officeDocument/2006/relationships/image" Target="../media/image42.tif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facebook.com/MDODTAP/" TargetMode="External"/><Relationship Id="rId7" Type="http://schemas.openxmlformats.org/officeDocument/2006/relationships/image" Target="../media/image46.png"/><Relationship Id="rId2" Type="http://schemas.openxmlformats.org/officeDocument/2006/relationships/hyperlink" Target="http://blog.mdtap.org/" TargetMode="Externa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hyperlink" Target="https://www.youtube.com/user/MDTAPVideo" TargetMode="External"/><Relationship Id="rId4" Type="http://schemas.openxmlformats.org/officeDocument/2006/relationships/hyperlink" Target="https://twitter.com/MDTAP" TargetMode="External"/><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mailto:MDTAP.General@maryland.gov"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hyperlink" Target="http://www.mdtap.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video" Target="https://www.youtube.com/embed/vdOw6N8Mwyk?feature=oembed" TargetMode="External"/><Relationship Id="rId4" Type="http://schemas.openxmlformats.org/officeDocument/2006/relationships/hyperlink" Target="https://youtu.be/vdOw6N8Mwyk"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video" Target="https://www.youtube.com/embed/ixFm30tkjAc"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arcncr.org/" TargetMode="External"/><Relationship Id="rId3" Type="http://schemas.openxmlformats.org/officeDocument/2006/relationships/image" Target="../media/image15.jpg"/><Relationship Id="rId7" Type="http://schemas.openxmlformats.org/officeDocument/2006/relationships/hyperlink" Target="https://www.howardcountymd.gov/aging-independence/location/loan-closet"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r20.rs6.net/tn.jsp?f=001nGmuSpxMwKN_kuqfaV4CmQFJcTugq3_spacRGzhfOR67Mfk--Srio1Jm1-PXwBcOB_yEPnXOrTvLim9NVVZg1QXkq6lmxQcsGdDF8poWG1dVCo8zc6PIoFpGo8S-uqewuCQoFhyB_gkqPxudpR0dNDiwXLZnvWwPIgb_HO4bn3TacuTttXgVEQ==&amp;c=JhOhNLeipcFGf7Q1DTVA0hPghGgUYJza1HY79bn3TM0xoo_isyaOSA==&amp;ch=pzWAo2C7Iwx_gE4ixqoP8k9CPu8UPx6h2ne44E7i_KFBm420u27kGQ==" TargetMode="External"/><Relationship Id="rId5" Type="http://schemas.openxmlformats.org/officeDocument/2006/relationships/hyperlink" Target="https://r20.rs6.net/tn.jsp?f=001nGmuSpxMwKN_kuqfaV4CmQFJcTugq3_spacRGzhfOR67Mfk--Srio1Jm1-PXwBcOs-537aIOSexZPvFeWA-ntlqz45KcniunuUkbUOyFk-i2eOGsvDe9pECy1EQLPftTS7GTG-2s7hes9sgp6fGUWZvfRjOxnraoyBv-Gcx-x5bpUx96-ZlqX9-WJvvu7AEuaTcHXZOjPH4vlCchbpCypg==&amp;c=JhOhNLeipcFGf7Q1DTVA0hPghGgUYJza1HY79bn3TM0xoo_isyaOSA==&amp;ch=pzWAo2C7Iwx_gE4ixqoP8k9CPu8UPx6h2ne44E7i_KFBm420u27kGQ==" TargetMode="External"/><Relationship Id="rId4" Type="http://schemas.openxmlformats.org/officeDocument/2006/relationships/hyperlink" Target="https://www.mdtap.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Text"/>
          <p:cNvSpPr txBox="1">
            <a:spLocks noGrp="1"/>
          </p:cNvSpPr>
          <p:nvPr>
            <p:ph type="ctrTitle"/>
          </p:nvPr>
        </p:nvSpPr>
        <p:spPr>
          <a:xfrm>
            <a:off x="825038" y="1364343"/>
            <a:ext cx="6828099" cy="2744425"/>
          </a:xfrm>
          <a:prstGeom prst="rect">
            <a:avLst/>
          </a:prstGeom>
          <a:noFill/>
          <a:ln>
            <a:noFill/>
          </a:ln>
        </p:spPr>
        <p:txBody>
          <a:bodyPr spcFirstLastPara="1" wrap="square" lIns="92075" tIns="46025" rIns="92075" bIns="46025" anchor="ctr" anchorCtr="0">
            <a:noAutofit/>
          </a:bodyPr>
          <a:lstStyle/>
          <a:p>
            <a:pPr marL="0" lvl="0" indent="0" algn="l" rtl="0">
              <a:lnSpc>
                <a:spcPct val="90000"/>
              </a:lnSpc>
              <a:spcBef>
                <a:spcPts val="0"/>
              </a:spcBef>
              <a:spcAft>
                <a:spcPts val="0"/>
              </a:spcAft>
              <a:buClr>
                <a:schemeClr val="dk2"/>
              </a:buClr>
              <a:buSzPts val="6600"/>
              <a:buFont typeface="Times New Roman"/>
              <a:buNone/>
            </a:pPr>
            <a:r>
              <a:rPr lang="en-US" sz="5400" b="1" i="0" u="none" dirty="0">
                <a:solidFill>
                  <a:schemeClr val="dk2"/>
                </a:solidFill>
                <a:latin typeface="+mn-lt"/>
                <a:ea typeface="Times New Roman"/>
                <a:cs typeface="Times New Roman"/>
                <a:sym typeface="Times New Roman"/>
              </a:rPr>
              <a:t>Maryland Assistive Technology Program</a:t>
            </a:r>
            <a:endParaRPr sz="5400" dirty="0">
              <a:latin typeface="+mn-lt"/>
            </a:endParaRPr>
          </a:p>
        </p:txBody>
      </p:sp>
      <p:pic>
        <p:nvPicPr>
          <p:cNvPr id="128" name="State Logo" descr="Changing Maryland for the Better logo" title="State logo"/>
          <p:cNvPicPr preferRelativeResize="0"/>
          <p:nvPr/>
        </p:nvPicPr>
        <p:blipFill rotWithShape="1">
          <a:blip r:embed="rId3">
            <a:alphaModFix/>
          </a:blip>
          <a:srcRect/>
          <a:stretch/>
        </p:blipFill>
        <p:spPr>
          <a:xfrm>
            <a:off x="5152571" y="5135294"/>
            <a:ext cx="1064137" cy="919226"/>
          </a:xfrm>
          <a:prstGeom prst="rect">
            <a:avLst/>
          </a:prstGeom>
          <a:noFill/>
          <a:ln>
            <a:noFill/>
          </a:ln>
        </p:spPr>
      </p:pic>
      <p:sp>
        <p:nvSpPr>
          <p:cNvPr id="3" name="Text #2">
            <a:extLst>
              <a:ext uri="{FF2B5EF4-FFF2-40B4-BE49-F238E27FC236}">
                <a16:creationId xmlns:a16="http://schemas.microsoft.com/office/drawing/2014/main" id="{DF8AE685-F0D8-4DBA-9C97-2A5A7186E57B}"/>
              </a:ext>
            </a:extLst>
          </p:cNvPr>
          <p:cNvSpPr>
            <a:spLocks noGrp="1"/>
          </p:cNvSpPr>
          <p:nvPr>
            <p:ph type="subTitle" idx="1"/>
          </p:nvPr>
        </p:nvSpPr>
        <p:spPr/>
        <p:txBody>
          <a:bodyPr/>
          <a:lstStyle/>
          <a:p>
            <a:pPr algn="r"/>
            <a:r>
              <a:rPr lang="en-US" dirty="0"/>
              <a:t>Maryland Department of Disabilities</a:t>
            </a:r>
          </a:p>
        </p:txBody>
      </p:sp>
      <p:pic>
        <p:nvPicPr>
          <p:cNvPr id="4" name="State logo #2" descr="Maryland Department of Disabilities Assistive Technology Program logo" title="State logo">
            <a:extLst>
              <a:ext uri="{FF2B5EF4-FFF2-40B4-BE49-F238E27FC236}">
                <a16:creationId xmlns:a16="http://schemas.microsoft.com/office/drawing/2014/main" id="{47A4F210-A562-4E87-9067-1A51E96D1434}"/>
              </a:ext>
            </a:extLst>
          </p:cNvPr>
          <p:cNvPicPr>
            <a:picLocks noChangeAspect="1"/>
          </p:cNvPicPr>
          <p:nvPr/>
        </p:nvPicPr>
        <p:blipFill>
          <a:blip r:embed="rId4"/>
          <a:stretch>
            <a:fillRect/>
          </a:stretch>
        </p:blipFill>
        <p:spPr>
          <a:xfrm>
            <a:off x="6594835" y="5135293"/>
            <a:ext cx="1058302" cy="9192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9"/>
        <p:cNvGrpSpPr/>
        <p:nvPr/>
      </p:nvGrpSpPr>
      <p:grpSpPr>
        <a:xfrm>
          <a:off x="0" y="0"/>
          <a:ext cx="0" cy="0"/>
          <a:chOff x="0" y="0"/>
          <a:chExt cx="0" cy="0"/>
        </a:xfrm>
      </p:grpSpPr>
      <p:sp useBgFill="1">
        <p:nvSpPr>
          <p:cNvPr id="186" name="Rectangle 185">
            <a:extLst>
              <a:ext uri="{FF2B5EF4-FFF2-40B4-BE49-F238E27FC236}">
                <a16:creationId xmlns:a16="http://schemas.microsoft.com/office/drawing/2014/main" id="{52ABB703-2B0E-4C3B-B4A2-F3973548E5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itle"/>
          <p:cNvSpPr txBox="1">
            <a:spLocks noGrp="1"/>
          </p:cNvSpPr>
          <p:nvPr>
            <p:ph type="title"/>
          </p:nvPr>
        </p:nvSpPr>
        <p:spPr>
          <a:xfrm>
            <a:off x="4808763" y="634946"/>
            <a:ext cx="3845379" cy="1450757"/>
          </a:xfrm>
          <a:prstGeom prst="rect">
            <a:avLst/>
          </a:prstGeom>
        </p:spPr>
        <p:txBody>
          <a:bodyPr spcFirstLastPara="1" vert="horz" lIns="91440" tIns="45720" rIns="91440" bIns="45720" rtlCol="0" anchor="b" anchorCtr="0">
            <a:normAutofit/>
          </a:bodyPr>
          <a:lstStyle/>
          <a:p>
            <a:pPr lvl="0" indent="0">
              <a:spcAft>
                <a:spcPts val="0"/>
              </a:spcAft>
              <a:buClr>
                <a:schemeClr val="dk2"/>
              </a:buClr>
              <a:buSzPts val="2800"/>
            </a:pPr>
            <a:r>
              <a:rPr lang="en-US" i="0" u="none" dirty="0">
                <a:sym typeface="Arial"/>
              </a:rPr>
              <a:t>Libraries, </a:t>
            </a:r>
            <a:r>
              <a:rPr lang="en-US" i="0" u="none" dirty="0" err="1">
                <a:sym typeface="Arial"/>
              </a:rPr>
              <a:t>cntd</a:t>
            </a:r>
            <a:r>
              <a:rPr lang="en-US" i="0" u="none" dirty="0">
                <a:sym typeface="Arial"/>
              </a:rPr>
              <a:t>.</a:t>
            </a:r>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4648B77B-47F0-B795-AAB7-EE12B13A69A6}"/>
              </a:ext>
            </a:extLst>
          </p:cNvPr>
          <p:cNvPicPr>
            <a:picLocks noChangeAspect="1"/>
          </p:cNvPicPr>
          <p:nvPr/>
        </p:nvPicPr>
        <p:blipFill>
          <a:blip r:embed="rId3"/>
          <a:stretch>
            <a:fillRect/>
          </a:stretch>
        </p:blipFill>
        <p:spPr>
          <a:xfrm>
            <a:off x="611327" y="645106"/>
            <a:ext cx="3830854" cy="5247747"/>
          </a:xfrm>
          <a:prstGeom prst="rect">
            <a:avLst/>
          </a:prstGeom>
        </p:spPr>
      </p:pic>
      <p:cxnSp>
        <p:nvCxnSpPr>
          <p:cNvPr id="188" name="Straight Connector 187">
            <a:extLst>
              <a:ext uri="{FF2B5EF4-FFF2-40B4-BE49-F238E27FC236}">
                <a16:creationId xmlns:a16="http://schemas.microsoft.com/office/drawing/2014/main" id="{9C21570E-E159-49A6-9891-FA397B7A92D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658ACA0-8D99-4505-932C-02FA6E417636}"/>
              </a:ext>
            </a:extLst>
          </p:cNvPr>
          <p:cNvSpPr txBox="1"/>
          <p:nvPr/>
        </p:nvSpPr>
        <p:spPr>
          <a:xfrm>
            <a:off x="4808763" y="2198914"/>
            <a:ext cx="4047561" cy="4024140"/>
          </a:xfrm>
          <a:prstGeom prst="rect">
            <a:avLst/>
          </a:prstGeom>
        </p:spPr>
        <p:txBody>
          <a:bodyPr vert="horz" lIns="0" tIns="45720" rIns="0" bIns="45720" rtlCol="0">
            <a:normAutofit fontScale="85000" lnSpcReduction="20000"/>
          </a:bodyPr>
          <a:lstStyle/>
          <a:p>
            <a:pPr>
              <a:lnSpc>
                <a:spcPct val="90000"/>
              </a:lnSpc>
              <a:spcAft>
                <a:spcPts val="600"/>
              </a:spcAft>
              <a:buClr>
                <a:schemeClr val="accent1"/>
              </a:buClr>
              <a:buFont typeface="Calibri" panose="020F0502020204030204" pitchFamily="34" charset="0"/>
            </a:pPr>
            <a:r>
              <a:rPr lang="en-US" dirty="0"/>
              <a:t/>
            </a:r>
            <a:br>
              <a:rPr lang="en-US" dirty="0"/>
            </a:br>
            <a:r>
              <a:rPr lang="en-US" dirty="0"/>
              <a:t>Southern Maryland</a:t>
            </a:r>
          </a:p>
          <a:p>
            <a:pPr>
              <a:lnSpc>
                <a:spcPct val="90000"/>
              </a:lnSpc>
              <a:spcAft>
                <a:spcPts val="600"/>
              </a:spcAft>
              <a:buClr>
                <a:schemeClr val="accent1"/>
              </a:buClr>
              <a:buFont typeface="Calibri" panose="020F0502020204030204" pitchFamily="34" charset="0"/>
            </a:pPr>
            <a:r>
              <a:rPr lang="en-US" dirty="0"/>
              <a:t>(Calvert, Charles and St. Mary’s Counties)</a:t>
            </a:r>
            <a:br>
              <a:rPr lang="en-US" dirty="0"/>
            </a:br>
            <a:r>
              <a:rPr lang="en-US" dirty="0">
                <a:hlinkClick r:id="rId4"/>
              </a:rPr>
              <a:t>Southern Maryland Center for Independent Living, Inc.</a:t>
            </a:r>
            <a:r>
              <a:rPr lang="en-US" dirty="0"/>
              <a:t> (SMCIL)</a:t>
            </a:r>
          </a:p>
          <a:p>
            <a:pPr>
              <a:lnSpc>
                <a:spcPct val="90000"/>
              </a:lnSpc>
              <a:spcAft>
                <a:spcPts val="600"/>
              </a:spcAft>
              <a:buClr>
                <a:schemeClr val="accent1"/>
              </a:buClr>
              <a:buFont typeface="Calibri" panose="020F0502020204030204" pitchFamily="34" charset="0"/>
            </a:pPr>
            <a:endParaRPr lang="en-US" dirty="0"/>
          </a:p>
          <a:p>
            <a:pPr>
              <a:lnSpc>
                <a:spcPct val="90000"/>
              </a:lnSpc>
              <a:spcAft>
                <a:spcPts val="600"/>
              </a:spcAft>
              <a:buClr>
                <a:schemeClr val="accent1"/>
              </a:buClr>
              <a:buFont typeface="Calibri" panose="020F0502020204030204" pitchFamily="34" charset="0"/>
            </a:pPr>
            <a:r>
              <a:rPr lang="en-US" dirty="0"/>
              <a:t>(Montgomery &amp; Prince George's Counties)</a:t>
            </a:r>
          </a:p>
          <a:p>
            <a:pPr>
              <a:lnSpc>
                <a:spcPct val="90000"/>
              </a:lnSpc>
              <a:spcAft>
                <a:spcPts val="600"/>
              </a:spcAft>
              <a:buClr>
                <a:schemeClr val="accent1"/>
              </a:buClr>
              <a:buFont typeface="Calibri" panose="020F0502020204030204" pitchFamily="34" charset="0"/>
            </a:pPr>
            <a:r>
              <a:rPr lang="en-US" dirty="0">
                <a:hlinkClick r:id="rId5"/>
              </a:rPr>
              <a:t>Independence Now</a:t>
            </a:r>
            <a:endParaRPr lang="en-US" dirty="0"/>
          </a:p>
          <a:p>
            <a:pPr>
              <a:lnSpc>
                <a:spcPct val="90000"/>
              </a:lnSpc>
              <a:spcAft>
                <a:spcPts val="600"/>
              </a:spcAft>
              <a:buClr>
                <a:schemeClr val="accent1"/>
              </a:buClr>
              <a:buFont typeface="Calibri" panose="020F0502020204030204" pitchFamily="34" charset="0"/>
            </a:pPr>
            <a:r>
              <a:rPr lang="en-US" dirty="0"/>
              <a:t/>
            </a:r>
            <a:br>
              <a:rPr lang="en-US" dirty="0"/>
            </a:br>
            <a:r>
              <a:rPr lang="en-US" dirty="0"/>
              <a:t>Western Maryland</a:t>
            </a:r>
          </a:p>
          <a:p>
            <a:pPr>
              <a:lnSpc>
                <a:spcPct val="90000"/>
              </a:lnSpc>
              <a:spcAft>
                <a:spcPts val="600"/>
              </a:spcAft>
              <a:buClr>
                <a:schemeClr val="accent1"/>
              </a:buClr>
              <a:buFont typeface="Calibri" panose="020F0502020204030204" pitchFamily="34" charset="0"/>
            </a:pPr>
            <a:r>
              <a:rPr lang="en-US" dirty="0"/>
              <a:t>(Allegany, Garrett, and Washington Counties)</a:t>
            </a:r>
            <a:br>
              <a:rPr lang="en-US" dirty="0"/>
            </a:br>
            <a:r>
              <a:rPr lang="en-US" dirty="0">
                <a:hlinkClick r:id="rId6"/>
              </a:rPr>
              <a:t>Resources for Independence, Inc.</a:t>
            </a:r>
            <a:br>
              <a:rPr lang="en-US" dirty="0">
                <a:hlinkClick r:id="rId6"/>
              </a:rPr>
            </a:br>
            <a:endParaRPr lang="en-US" dirty="0"/>
          </a:p>
          <a:p>
            <a:pPr>
              <a:lnSpc>
                <a:spcPct val="90000"/>
              </a:lnSpc>
              <a:spcAft>
                <a:spcPts val="600"/>
              </a:spcAft>
              <a:buClr>
                <a:schemeClr val="accent1"/>
              </a:buClr>
              <a:buFont typeface="Calibri" panose="020F0502020204030204" pitchFamily="34" charset="0"/>
            </a:pPr>
            <a:r>
              <a:rPr lang="en-US" dirty="0"/>
              <a:t>(Carroll &amp; Frederick Counties)</a:t>
            </a:r>
          </a:p>
          <a:p>
            <a:pPr>
              <a:lnSpc>
                <a:spcPct val="90000"/>
              </a:lnSpc>
              <a:spcAft>
                <a:spcPts val="600"/>
              </a:spcAft>
              <a:buClr>
                <a:schemeClr val="accent1"/>
              </a:buClr>
              <a:buFont typeface="Calibri" panose="020F0502020204030204" pitchFamily="34" charset="0"/>
            </a:pPr>
            <a:r>
              <a:rPr lang="en-US" dirty="0">
                <a:hlinkClick r:id="rId7"/>
              </a:rPr>
              <a:t>Freedom Center of Maryland</a:t>
            </a:r>
            <a:endParaRPr lang="en-US" dirty="0"/>
          </a:p>
          <a:p>
            <a:pPr>
              <a:lnSpc>
                <a:spcPct val="90000"/>
              </a:lnSpc>
              <a:spcAft>
                <a:spcPts val="600"/>
              </a:spcAft>
              <a:buClr>
                <a:schemeClr val="accent1"/>
              </a:buClr>
              <a:buFont typeface="Calibri" panose="020F0502020204030204" pitchFamily="34" charset="0"/>
            </a:pPr>
            <a:endParaRPr lang="en-US" dirty="0"/>
          </a:p>
          <a:p>
            <a:pPr>
              <a:lnSpc>
                <a:spcPct val="90000"/>
              </a:lnSpc>
              <a:spcAft>
                <a:spcPts val="600"/>
              </a:spcAft>
              <a:buClr>
                <a:schemeClr val="accent1"/>
              </a:buClr>
              <a:buFont typeface="Calibri" panose="020F0502020204030204" pitchFamily="34" charset="0"/>
            </a:pPr>
            <a:r>
              <a:rPr lang="en-US" dirty="0"/>
              <a:t>Eastern Shore</a:t>
            </a:r>
          </a:p>
          <a:p>
            <a:pPr>
              <a:lnSpc>
                <a:spcPct val="90000"/>
              </a:lnSpc>
              <a:spcAft>
                <a:spcPts val="600"/>
              </a:spcAft>
              <a:buClr>
                <a:schemeClr val="accent1"/>
              </a:buClr>
              <a:buFont typeface="Calibri" panose="020F0502020204030204" pitchFamily="34" charset="0"/>
            </a:pPr>
            <a:r>
              <a:rPr lang="en-US" dirty="0"/>
              <a:t>(Caroline, Cecil, Dorchester, Kent, Queen Anne’s, Somerset, Talbot, Wicomico and Worcester Counties)</a:t>
            </a:r>
            <a:br>
              <a:rPr lang="en-US" dirty="0"/>
            </a:br>
            <a:r>
              <a:rPr lang="en-US" dirty="0"/>
              <a:t>TBD</a:t>
            </a:r>
          </a:p>
          <a:p>
            <a:pPr>
              <a:lnSpc>
                <a:spcPct val="90000"/>
              </a:lnSpc>
              <a:spcAft>
                <a:spcPts val="600"/>
              </a:spcAft>
              <a:buClr>
                <a:schemeClr val="accent1"/>
              </a:buClr>
              <a:buFont typeface="Calibri" panose="020F0502020204030204" pitchFamily="34" charset="0"/>
            </a:pPr>
            <a:r>
              <a:rPr lang="en-US" dirty="0"/>
              <a:t/>
            </a:r>
            <a:br>
              <a:rPr lang="en-US" dirty="0"/>
            </a:br>
            <a:endParaRPr lang="en-US" dirty="0"/>
          </a:p>
          <a:p>
            <a:pPr>
              <a:lnSpc>
                <a:spcPct val="90000"/>
              </a:lnSpc>
              <a:spcAft>
                <a:spcPts val="600"/>
              </a:spcAft>
              <a:buClr>
                <a:schemeClr val="accent1"/>
              </a:buClr>
              <a:buFont typeface="Calibri" panose="020F0502020204030204" pitchFamily="34" charset="0"/>
            </a:pPr>
            <a:endParaRPr lang="en-US" sz="800" kern="1200" dirty="0">
              <a:solidFill>
                <a:schemeClr val="tx1">
                  <a:lumMod val="75000"/>
                  <a:lumOff val="25000"/>
                </a:schemeClr>
              </a:solidFill>
              <a:latin typeface="+mn-lt"/>
              <a:ea typeface="+mn-ea"/>
              <a:cs typeface="+mn-cs"/>
            </a:endParaRPr>
          </a:p>
        </p:txBody>
      </p:sp>
      <p:sp>
        <p:nvSpPr>
          <p:cNvPr id="190" name="Rectangle 189">
            <a:extLst>
              <a:ext uri="{FF2B5EF4-FFF2-40B4-BE49-F238E27FC236}">
                <a16:creationId xmlns:a16="http://schemas.microsoft.com/office/drawing/2014/main" id="{E95DA498-D9A2-4DA9-B9DA-B3776E08CF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 name="Rectangle 191">
            <a:extLst>
              <a:ext uri="{FF2B5EF4-FFF2-40B4-BE49-F238E27FC236}">
                <a16:creationId xmlns:a16="http://schemas.microsoft.com/office/drawing/2014/main" id="{82A73093-4B9D-420D-B17E-52293703A1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716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9"/>
        <p:cNvGrpSpPr/>
        <p:nvPr/>
      </p:nvGrpSpPr>
      <p:grpSpPr>
        <a:xfrm>
          <a:off x="0" y="0"/>
          <a:ext cx="0" cy="0"/>
          <a:chOff x="0" y="0"/>
          <a:chExt cx="0" cy="0"/>
        </a:xfrm>
      </p:grpSpPr>
      <p:sp useBgFill="1">
        <p:nvSpPr>
          <p:cNvPr id="188" name="Rectangle 176">
            <a:extLst>
              <a:ext uri="{FF2B5EF4-FFF2-40B4-BE49-F238E27FC236}">
                <a16:creationId xmlns:a16="http://schemas.microsoft.com/office/drawing/2014/main" id="{E1F60A3A-08DA-445D-B74A-BEE0735899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itle"/>
          <p:cNvSpPr txBox="1">
            <a:spLocks noGrp="1"/>
          </p:cNvSpPr>
          <p:nvPr>
            <p:ph type="title"/>
          </p:nvPr>
        </p:nvSpPr>
        <p:spPr>
          <a:xfrm>
            <a:off x="3731078" y="634946"/>
            <a:ext cx="4931229" cy="1450757"/>
          </a:xfrm>
          <a:prstGeom prst="rect">
            <a:avLst/>
          </a:prstGeom>
        </p:spPr>
        <p:txBody>
          <a:bodyPr spcFirstLastPara="1" vert="horz" lIns="91440" tIns="45720" rIns="91440" bIns="45720" rtlCol="0" anchor="b" anchorCtr="0">
            <a:normAutofit/>
          </a:bodyPr>
          <a:lstStyle/>
          <a:p>
            <a:pPr marL="0" lvl="0" indent="0">
              <a:spcAft>
                <a:spcPts val="0"/>
              </a:spcAft>
              <a:buClr>
                <a:schemeClr val="dk2"/>
              </a:buClr>
              <a:buSzPts val="2800"/>
            </a:pPr>
            <a:r>
              <a:rPr lang="en-US" i="0" u="none">
                <a:sym typeface="Arial"/>
              </a:rPr>
              <a:t>AT for </a:t>
            </a:r>
            <a:r>
              <a:rPr lang="en-US">
                <a:sym typeface="Arial"/>
              </a:rPr>
              <a:t>I</a:t>
            </a:r>
            <a:r>
              <a:rPr lang="en-US" i="0" u="none">
                <a:sym typeface="Arial"/>
              </a:rPr>
              <a:t>ndependent Living! </a:t>
            </a:r>
            <a:endParaRPr lang="en-US"/>
          </a:p>
        </p:txBody>
      </p:sp>
      <p:pic>
        <p:nvPicPr>
          <p:cNvPr id="5" name="Picture 4">
            <a:extLst>
              <a:ext uri="{FF2B5EF4-FFF2-40B4-BE49-F238E27FC236}">
                <a16:creationId xmlns:a16="http://schemas.microsoft.com/office/drawing/2014/main" id="{43CABC34-A174-D6F5-39C9-D73359F80A85}"/>
              </a:ext>
            </a:extLst>
          </p:cNvPr>
          <p:cNvPicPr>
            <a:picLocks noChangeAspect="1"/>
          </p:cNvPicPr>
          <p:nvPr/>
        </p:nvPicPr>
        <p:blipFill rotWithShape="1">
          <a:blip r:embed="rId3"/>
          <a:srcRect l="35028" r="27278" b="-1"/>
          <a:stretch/>
        </p:blipFill>
        <p:spPr>
          <a:xfrm>
            <a:off x="475499" y="640081"/>
            <a:ext cx="3000986" cy="5314406"/>
          </a:xfrm>
          <a:prstGeom prst="rect">
            <a:avLst/>
          </a:prstGeom>
        </p:spPr>
      </p:pic>
      <p:cxnSp>
        <p:nvCxnSpPr>
          <p:cNvPr id="189" name="Straight Connector 178">
            <a:extLst>
              <a:ext uri="{FF2B5EF4-FFF2-40B4-BE49-F238E27FC236}">
                <a16:creationId xmlns:a16="http://schemas.microsoft.com/office/drawing/2014/main" id="{296E6EFB-D2CB-44B2-BE0D-9C6DCCCED2E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E98717F-0419-E826-F1FF-45C90CDE5BBD}"/>
              </a:ext>
            </a:extLst>
          </p:cNvPr>
          <p:cNvSpPr txBox="1"/>
          <p:nvPr/>
        </p:nvSpPr>
        <p:spPr>
          <a:xfrm>
            <a:off x="3731076" y="2188640"/>
            <a:ext cx="4931230"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endParaRPr lang="en-US" sz="2400" b="0" i="0" kern="1200" dirty="0">
              <a:solidFill>
                <a:schemeClr val="tx1">
                  <a:lumMod val="75000"/>
                  <a:lumOff val="25000"/>
                </a:schemeClr>
              </a:solidFill>
              <a:effectLst/>
              <a:latin typeface="+mn-lt"/>
              <a:ea typeface="+mn-ea"/>
              <a:cs typeface="+mn-cs"/>
              <a:hlinkClick r:id="rId4"/>
            </a:endParaRPr>
          </a:p>
          <a:p>
            <a:pPr>
              <a:lnSpc>
                <a:spcPct val="90000"/>
              </a:lnSpc>
              <a:spcAft>
                <a:spcPts val="600"/>
              </a:spcAft>
              <a:buClr>
                <a:schemeClr val="accent1"/>
              </a:buClr>
              <a:buFont typeface="Calibri" panose="020F0502020204030204" pitchFamily="34" charset="0"/>
            </a:pPr>
            <a:r>
              <a:rPr lang="en-US" sz="2400" b="0" i="0" kern="1200" dirty="0" err="1">
                <a:solidFill>
                  <a:schemeClr val="tx1">
                    <a:lumMod val="75000"/>
                    <a:lumOff val="25000"/>
                  </a:schemeClr>
                </a:solidFill>
                <a:effectLst/>
                <a:latin typeface="+mn-lt"/>
                <a:ea typeface="+mn-ea"/>
                <a:cs typeface="+mn-cs"/>
                <a:hlinkClick r:id="rId4"/>
              </a:rPr>
              <a:t>Liftware</a:t>
            </a:r>
            <a:r>
              <a:rPr lang="en-US" sz="2400" b="0" i="0" kern="1200" dirty="0">
                <a:solidFill>
                  <a:schemeClr val="tx1">
                    <a:lumMod val="75000"/>
                    <a:lumOff val="25000"/>
                  </a:schemeClr>
                </a:solidFill>
                <a:effectLst/>
                <a:latin typeface="+mn-lt"/>
                <a:ea typeface="+mn-ea"/>
                <a:cs typeface="+mn-cs"/>
                <a:hlinkClick r:id="rId4"/>
              </a:rPr>
              <a:t> Level</a:t>
            </a:r>
            <a:endParaRPr lang="en-US" sz="2400" b="0" i="0" kern="1200" dirty="0">
              <a:solidFill>
                <a:schemeClr val="tx1">
                  <a:lumMod val="75000"/>
                  <a:lumOff val="25000"/>
                </a:schemeClr>
              </a:solidFill>
              <a:effectLst/>
              <a:latin typeface="+mn-lt"/>
              <a:ea typeface="+mn-ea"/>
              <a:cs typeface="+mn-cs"/>
            </a:endParaRPr>
          </a:p>
          <a:p>
            <a:pPr>
              <a:lnSpc>
                <a:spcPct val="90000"/>
              </a:lnSpc>
              <a:spcAft>
                <a:spcPts val="600"/>
              </a:spcAft>
              <a:buClr>
                <a:schemeClr val="accent1"/>
              </a:buClr>
              <a:buFont typeface="Calibri" panose="020F0502020204030204" pitchFamily="34" charset="0"/>
            </a:pPr>
            <a:endParaRPr lang="en-US" sz="2400" kern="1200" dirty="0">
              <a:solidFill>
                <a:schemeClr val="tx1">
                  <a:lumMod val="75000"/>
                  <a:lumOff val="25000"/>
                </a:schemeClr>
              </a:solidFill>
              <a:latin typeface="+mn-lt"/>
              <a:ea typeface="+mn-ea"/>
              <a:cs typeface="+mn-cs"/>
            </a:endParaRPr>
          </a:p>
          <a:p>
            <a:pPr>
              <a:lnSpc>
                <a:spcPct val="90000"/>
              </a:lnSpc>
              <a:spcAft>
                <a:spcPts val="600"/>
              </a:spcAft>
              <a:buClr>
                <a:schemeClr val="accent1"/>
              </a:buClr>
              <a:buFont typeface="Calibri" panose="020F0502020204030204" pitchFamily="34" charset="0"/>
            </a:pPr>
            <a:endParaRPr lang="en-US" sz="2400" kern="1200" dirty="0">
              <a:solidFill>
                <a:schemeClr val="tx1">
                  <a:lumMod val="75000"/>
                  <a:lumOff val="25000"/>
                </a:schemeClr>
              </a:solidFill>
              <a:latin typeface="+mn-lt"/>
              <a:ea typeface="+mn-ea"/>
              <a:cs typeface="+mn-cs"/>
            </a:endParaRPr>
          </a:p>
          <a:p>
            <a:pPr>
              <a:lnSpc>
                <a:spcPct val="90000"/>
              </a:lnSpc>
              <a:spcAft>
                <a:spcPts val="600"/>
              </a:spcAft>
              <a:buClr>
                <a:schemeClr val="accent1"/>
              </a:buClr>
              <a:buFont typeface="Calibri" panose="020F0502020204030204" pitchFamily="34" charset="0"/>
            </a:pPr>
            <a:endParaRPr lang="en-US" sz="2400" b="0" i="0" kern="1200" dirty="0">
              <a:solidFill>
                <a:schemeClr val="tx1">
                  <a:lumMod val="75000"/>
                  <a:lumOff val="25000"/>
                </a:schemeClr>
              </a:solidFill>
              <a:effectLst/>
              <a:latin typeface="+mn-lt"/>
              <a:ea typeface="+mn-ea"/>
              <a:cs typeface="+mn-cs"/>
            </a:endParaRPr>
          </a:p>
          <a:p>
            <a:pPr>
              <a:lnSpc>
                <a:spcPct val="90000"/>
              </a:lnSpc>
              <a:spcAft>
                <a:spcPts val="600"/>
              </a:spcAft>
              <a:buClr>
                <a:schemeClr val="accent1"/>
              </a:buClr>
              <a:buFont typeface="Calibri" panose="020F0502020204030204" pitchFamily="34" charset="0"/>
            </a:pPr>
            <a:r>
              <a:rPr lang="en-US" sz="2400" b="0" i="0" kern="1200" dirty="0">
                <a:solidFill>
                  <a:schemeClr val="tx1">
                    <a:lumMod val="75000"/>
                    <a:lumOff val="25000"/>
                  </a:schemeClr>
                </a:solidFill>
                <a:effectLst/>
                <a:latin typeface="+mn-lt"/>
                <a:ea typeface="+mn-ea"/>
                <a:cs typeface="+mn-cs"/>
                <a:hlinkClick r:id="rId5"/>
              </a:rPr>
              <a:t>Zipper Pull</a:t>
            </a:r>
            <a:endParaRPr lang="en-US" sz="2400" b="0" i="0" kern="1200" dirty="0">
              <a:solidFill>
                <a:schemeClr val="tx1">
                  <a:lumMod val="75000"/>
                  <a:lumOff val="25000"/>
                </a:schemeClr>
              </a:solidFill>
              <a:effectLst/>
              <a:latin typeface="+mn-lt"/>
              <a:ea typeface="+mn-ea"/>
              <a:cs typeface="+mn-cs"/>
            </a:endParaRPr>
          </a:p>
        </p:txBody>
      </p:sp>
      <p:sp>
        <p:nvSpPr>
          <p:cNvPr id="181" name="Rectangle 180">
            <a:extLst>
              <a:ext uri="{FF2B5EF4-FFF2-40B4-BE49-F238E27FC236}">
                <a16:creationId xmlns:a16="http://schemas.microsoft.com/office/drawing/2014/main" id="{62BA066C-D259-4F6D-9F83-124F73636C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 name="Rectangle 182">
            <a:extLst>
              <a:ext uri="{FF2B5EF4-FFF2-40B4-BE49-F238E27FC236}">
                <a16:creationId xmlns:a16="http://schemas.microsoft.com/office/drawing/2014/main" id="{39179F48-E825-4803-806A-7029F8537F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Title"/>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Arial"/>
              <a:buNone/>
            </a:pPr>
            <a:r>
              <a:rPr lang="en-US" sz="4400" i="0" u="none" dirty="0">
                <a:ea typeface="Arial"/>
                <a:cs typeface="Arial"/>
                <a:sym typeface="Arial"/>
              </a:rPr>
              <a:t>AT for School &amp; Work</a:t>
            </a:r>
            <a:endParaRPr sz="4400" dirty="0"/>
          </a:p>
        </p:txBody>
      </p:sp>
      <p:sp>
        <p:nvSpPr>
          <p:cNvPr id="3" name="TextBox 2">
            <a:extLst>
              <a:ext uri="{FF2B5EF4-FFF2-40B4-BE49-F238E27FC236}">
                <a16:creationId xmlns:a16="http://schemas.microsoft.com/office/drawing/2014/main" id="{957AA541-7ACF-E054-B32A-5CEBA2842DC5}"/>
              </a:ext>
            </a:extLst>
          </p:cNvPr>
          <p:cNvSpPr txBox="1"/>
          <p:nvPr/>
        </p:nvSpPr>
        <p:spPr>
          <a:xfrm>
            <a:off x="966799" y="2609636"/>
            <a:ext cx="3985346" cy="461665"/>
          </a:xfrm>
          <a:prstGeom prst="rect">
            <a:avLst/>
          </a:prstGeom>
          <a:noFill/>
        </p:spPr>
        <p:txBody>
          <a:bodyPr wrap="square" rtlCol="0">
            <a:spAutoFit/>
          </a:bodyPr>
          <a:lstStyle/>
          <a:p>
            <a:r>
              <a:rPr lang="en-US" sz="2400" dirty="0">
                <a:hlinkClick r:id="rId3"/>
              </a:rPr>
              <a:t>Memory &amp; Cognition Aids</a:t>
            </a:r>
            <a:r>
              <a:rPr lang="en-US" sz="2400" dirty="0"/>
              <a:t> </a:t>
            </a:r>
          </a:p>
        </p:txBody>
      </p:sp>
      <p:pic>
        <p:nvPicPr>
          <p:cNvPr id="4" name="Picture 3">
            <a:extLst>
              <a:ext uri="{FF2B5EF4-FFF2-40B4-BE49-F238E27FC236}">
                <a16:creationId xmlns:a16="http://schemas.microsoft.com/office/drawing/2014/main" id="{173F1520-12D8-1C34-73A4-BC5779CC16A1}"/>
              </a:ext>
            </a:extLst>
          </p:cNvPr>
          <p:cNvPicPr>
            <a:picLocks noChangeAspect="1"/>
          </p:cNvPicPr>
          <p:nvPr/>
        </p:nvPicPr>
        <p:blipFill>
          <a:blip r:embed="rId4"/>
          <a:stretch>
            <a:fillRect/>
          </a:stretch>
        </p:blipFill>
        <p:spPr>
          <a:xfrm>
            <a:off x="5221625" y="2201603"/>
            <a:ext cx="2883658" cy="1585097"/>
          </a:xfrm>
          <a:prstGeom prst="rect">
            <a:avLst/>
          </a:prstGeom>
        </p:spPr>
      </p:pic>
      <p:pic>
        <p:nvPicPr>
          <p:cNvPr id="5" name="Picture 4">
            <a:extLst>
              <a:ext uri="{FF2B5EF4-FFF2-40B4-BE49-F238E27FC236}">
                <a16:creationId xmlns:a16="http://schemas.microsoft.com/office/drawing/2014/main" id="{B49B0D06-1551-1F9E-8F75-94A579830154}"/>
              </a:ext>
            </a:extLst>
          </p:cNvPr>
          <p:cNvPicPr>
            <a:picLocks noChangeAspect="1"/>
          </p:cNvPicPr>
          <p:nvPr/>
        </p:nvPicPr>
        <p:blipFill>
          <a:blip r:embed="rId5"/>
          <a:stretch>
            <a:fillRect/>
          </a:stretch>
        </p:blipFill>
        <p:spPr>
          <a:xfrm>
            <a:off x="1038717" y="3786700"/>
            <a:ext cx="3650520" cy="1857423"/>
          </a:xfrm>
          <a:prstGeom prst="rect">
            <a:avLst/>
          </a:prstGeom>
        </p:spPr>
      </p:pic>
      <p:pic>
        <p:nvPicPr>
          <p:cNvPr id="6" name="Picture 5">
            <a:extLst>
              <a:ext uri="{FF2B5EF4-FFF2-40B4-BE49-F238E27FC236}">
                <a16:creationId xmlns:a16="http://schemas.microsoft.com/office/drawing/2014/main" id="{034F2AEB-8DB0-B379-741C-58560316BCF9}"/>
              </a:ext>
            </a:extLst>
          </p:cNvPr>
          <p:cNvPicPr>
            <a:picLocks noChangeAspect="1"/>
          </p:cNvPicPr>
          <p:nvPr/>
        </p:nvPicPr>
        <p:blipFill>
          <a:blip r:embed="rId6"/>
          <a:stretch>
            <a:fillRect/>
          </a:stretch>
        </p:blipFill>
        <p:spPr>
          <a:xfrm>
            <a:off x="5188094" y="4174815"/>
            <a:ext cx="1475360" cy="146926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4" name="Title"/>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2800"/>
              <a:buFont typeface="Arial"/>
              <a:buNone/>
            </a:pPr>
            <a:r>
              <a:rPr lang="en-US" sz="4400" dirty="0">
                <a:cs typeface="Arial"/>
                <a:sym typeface="Arial"/>
              </a:rPr>
              <a:t>AT for Fun! </a:t>
            </a:r>
            <a:endParaRPr sz="4400" dirty="0"/>
          </a:p>
        </p:txBody>
      </p:sp>
      <p:sp>
        <p:nvSpPr>
          <p:cNvPr id="3" name="TextBox 2">
            <a:extLst>
              <a:ext uri="{FF2B5EF4-FFF2-40B4-BE49-F238E27FC236}">
                <a16:creationId xmlns:a16="http://schemas.microsoft.com/office/drawing/2014/main" id="{68D655CC-8529-E72A-D945-DF8C1868BF5F}"/>
              </a:ext>
            </a:extLst>
          </p:cNvPr>
          <p:cNvSpPr txBox="1"/>
          <p:nvPr/>
        </p:nvSpPr>
        <p:spPr>
          <a:xfrm>
            <a:off x="822960" y="2743886"/>
            <a:ext cx="7268966" cy="461665"/>
          </a:xfrm>
          <a:prstGeom prst="rect">
            <a:avLst/>
          </a:prstGeom>
          <a:noFill/>
        </p:spPr>
        <p:txBody>
          <a:bodyPr wrap="square">
            <a:spAutoFit/>
          </a:bodyPr>
          <a:lstStyle/>
          <a:p>
            <a:r>
              <a:rPr lang="en-US" sz="2400" dirty="0">
                <a:hlinkClick r:id="rId3"/>
              </a:rPr>
              <a:t>Adapted Dice &amp; Gaming</a:t>
            </a:r>
            <a:endParaRPr lang="en-US" sz="2400" dirty="0"/>
          </a:p>
        </p:txBody>
      </p:sp>
      <p:sp>
        <p:nvSpPr>
          <p:cNvPr id="5" name="TextBox 4">
            <a:extLst>
              <a:ext uri="{FF2B5EF4-FFF2-40B4-BE49-F238E27FC236}">
                <a16:creationId xmlns:a16="http://schemas.microsoft.com/office/drawing/2014/main" id="{FF96F8A2-0078-FFBB-98C1-70BFD8AC9C69}"/>
              </a:ext>
            </a:extLst>
          </p:cNvPr>
          <p:cNvSpPr txBox="1"/>
          <p:nvPr/>
        </p:nvSpPr>
        <p:spPr>
          <a:xfrm>
            <a:off x="822960" y="4184662"/>
            <a:ext cx="6205591" cy="461665"/>
          </a:xfrm>
          <a:prstGeom prst="rect">
            <a:avLst/>
          </a:prstGeom>
          <a:noFill/>
        </p:spPr>
        <p:txBody>
          <a:bodyPr wrap="square">
            <a:spAutoFit/>
          </a:bodyPr>
          <a:lstStyle/>
          <a:p>
            <a:r>
              <a:rPr lang="en-US" sz="2400" dirty="0">
                <a:hlinkClick r:id="rId4"/>
              </a:rPr>
              <a:t>Adapted video game controllers </a:t>
            </a:r>
            <a:endParaRPr lang="en-US" sz="2400" dirty="0"/>
          </a:p>
        </p:txBody>
      </p:sp>
      <p:pic>
        <p:nvPicPr>
          <p:cNvPr id="10" name="Picture 9" descr="A picture containing person&#10;&#10;Description automatically generated">
            <a:extLst>
              <a:ext uri="{FF2B5EF4-FFF2-40B4-BE49-F238E27FC236}">
                <a16:creationId xmlns:a16="http://schemas.microsoft.com/office/drawing/2014/main" id="{06C4CBFF-2DEC-3AA1-81A0-8BA3C7F4B5AB}"/>
              </a:ext>
            </a:extLst>
          </p:cNvPr>
          <p:cNvPicPr>
            <a:picLocks noChangeAspect="1"/>
          </p:cNvPicPr>
          <p:nvPr/>
        </p:nvPicPr>
        <p:blipFill>
          <a:blip r:embed="rId5"/>
          <a:stretch>
            <a:fillRect/>
          </a:stretch>
        </p:blipFill>
        <p:spPr>
          <a:xfrm rot="5400000">
            <a:off x="5011284" y="2500793"/>
            <a:ext cx="3834830" cy="28761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C0B2E1-0268-42EC-ABD3-94F81A05BC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D2256B4-48EA-40FC-BBC0-AA1EE6E008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3D44BCCA-102D-4A9D-B1E4-2450CAF0B0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C6E698C-8155-4B8B-BDC9-B7299772B5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15696" y="965200"/>
            <a:ext cx="4499251" cy="4927600"/>
          </a:xfrm>
        </p:spPr>
        <p:txBody>
          <a:bodyPr vert="horz" lIns="91440" tIns="45720" rIns="91440" bIns="45720" rtlCol="0" anchor="ctr">
            <a:normAutofit/>
          </a:bodyPr>
          <a:lstStyle/>
          <a:p>
            <a:r>
              <a:rPr lang="en-US" sz="6800">
                <a:solidFill>
                  <a:schemeClr val="tx2"/>
                </a:solidFill>
              </a:rPr>
              <a:t>Recycled / Refurbished AT &amp; DME</a:t>
            </a:r>
          </a:p>
        </p:txBody>
      </p:sp>
      <p:sp>
        <p:nvSpPr>
          <p:cNvPr id="17" name="Rectangle 16">
            <a:extLst>
              <a:ext uri="{FF2B5EF4-FFF2-40B4-BE49-F238E27FC236}">
                <a16:creationId xmlns:a16="http://schemas.microsoft.com/office/drawing/2014/main" id="{0EEF5601-A8BC-411D-AA64-3E79320BA1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33209156-242F-4B26-8D07-CEB2B68A9F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5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787308" y="6459785"/>
            <a:ext cx="622054" cy="365125"/>
          </a:xfrm>
        </p:spPr>
        <p:txBody>
          <a:bodyPr vert="horz" lIns="91440" tIns="45720" rIns="91440" bIns="45720" rtlCol="0" anchor="ctr">
            <a:normAutofit/>
          </a:bodyPr>
          <a:lstStyle/>
          <a:p>
            <a:pPr lvl="0" indent="0" defTabSz="457200">
              <a:spcBef>
                <a:spcPts val="0"/>
              </a:spcBef>
              <a:spcAft>
                <a:spcPts val="600"/>
              </a:spcAft>
              <a:buNone/>
            </a:pPr>
            <a:fld id="{00000000-1234-1234-1234-123412341234}" type="slidenum">
              <a:rPr lang="en-US" kern="1200">
                <a:solidFill>
                  <a:schemeClr val="tx2"/>
                </a:solidFill>
                <a:latin typeface="+mn-lt"/>
                <a:ea typeface="+mn-ea"/>
                <a:cs typeface="+mn-cs"/>
              </a:rPr>
              <a:pPr lvl="0" indent="0" defTabSz="457200">
                <a:spcBef>
                  <a:spcPts val="0"/>
                </a:spcBef>
                <a:spcAft>
                  <a:spcPts val="600"/>
                </a:spcAft>
                <a:buNone/>
              </a:pPr>
              <a:t>14</a:t>
            </a:fld>
            <a:endParaRPr lang="en-US" kern="1200">
              <a:solidFill>
                <a:schemeClr val="tx2"/>
              </a:solidFill>
              <a:latin typeface="+mn-lt"/>
              <a:ea typeface="+mn-ea"/>
              <a:cs typeface="+mn-cs"/>
            </a:endParaRPr>
          </a:p>
        </p:txBody>
      </p:sp>
    </p:spTree>
    <p:extLst>
      <p:ext uri="{BB962C8B-B14F-4D97-AF65-F5344CB8AC3E}">
        <p14:creationId xmlns:p14="http://schemas.microsoft.com/office/powerpoint/2010/main" val="145830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6"/>
        <p:cNvGrpSpPr/>
        <p:nvPr/>
      </p:nvGrpSpPr>
      <p:grpSpPr>
        <a:xfrm>
          <a:off x="0" y="0"/>
          <a:ext cx="0" cy="0"/>
          <a:chOff x="0" y="0"/>
          <a:chExt cx="0" cy="0"/>
        </a:xfrm>
      </p:grpSpPr>
      <p:sp>
        <p:nvSpPr>
          <p:cNvPr id="297" name="Title"/>
          <p:cNvSpPr txBox="1">
            <a:spLocks noGrp="1"/>
          </p:cNvSpPr>
          <p:nvPr>
            <p:ph type="title"/>
          </p:nvPr>
        </p:nvSpPr>
        <p:spPr>
          <a:xfrm>
            <a:off x="822960" y="286603"/>
            <a:ext cx="7543800" cy="1450757"/>
          </a:xfrm>
          <a:prstGeom prst="rect">
            <a:avLst/>
          </a:prstGeom>
        </p:spPr>
        <p:txBody>
          <a:bodyPr spcFirstLastPara="1" vert="horz" lIns="91440" tIns="45720" rIns="91440" bIns="45720" rtlCol="0" anchor="b" anchorCtr="0">
            <a:normAutofit/>
          </a:bodyPr>
          <a:lstStyle/>
          <a:p>
            <a:pPr lvl="0" indent="0">
              <a:spcAft>
                <a:spcPts val="0"/>
              </a:spcAft>
              <a:buClr>
                <a:schemeClr val="dk2"/>
              </a:buClr>
              <a:buSzPts val="3600"/>
            </a:pPr>
            <a:r>
              <a:rPr lang="en-US">
                <a:sym typeface="Arial"/>
              </a:rPr>
              <a:t>O</a:t>
            </a:r>
            <a:r>
              <a:rPr lang="en-US" i="0" u="none">
                <a:sym typeface="Arial"/>
              </a:rPr>
              <a:t>nline Equipment Exchange</a:t>
            </a:r>
            <a:endParaRPr lang="en-US"/>
          </a:p>
        </p:txBody>
      </p:sp>
      <p:sp>
        <p:nvSpPr>
          <p:cNvPr id="2" name="Text">
            <a:extLst>
              <a:ext uri="{FF2B5EF4-FFF2-40B4-BE49-F238E27FC236}">
                <a16:creationId xmlns:a16="http://schemas.microsoft.com/office/drawing/2014/main" id="{37A672CC-FA14-4B33-ADC7-8E6907731890}"/>
              </a:ext>
            </a:extLst>
          </p:cNvPr>
          <p:cNvSpPr txBox="1"/>
          <p:nvPr/>
        </p:nvSpPr>
        <p:spPr>
          <a:xfrm>
            <a:off x="822960" y="2197133"/>
            <a:ext cx="2537015" cy="2463734"/>
          </a:xfrm>
          <a:prstGeom prst="rect">
            <a:avLst/>
          </a:prstGeom>
        </p:spPr>
        <p:txBody>
          <a:bodyPr vert="horz" lIns="0" tIns="45720" rIns="0" bIns="45720" rtlCol="0">
            <a:noAutofit/>
          </a:bodyPr>
          <a:lstStyle/>
          <a:p>
            <a:pPr>
              <a:lnSpc>
                <a:spcPct val="90000"/>
              </a:lnSpc>
              <a:spcAft>
                <a:spcPts val="600"/>
              </a:spcAft>
              <a:buClr>
                <a:schemeClr val="accent1"/>
              </a:buClr>
              <a:buFont typeface="Calibri" panose="020F0502020204030204" pitchFamily="34" charset="0"/>
            </a:pPr>
            <a:r>
              <a:rPr lang="en-US" sz="2400" kern="1200" dirty="0">
                <a:solidFill>
                  <a:schemeClr val="tx1">
                    <a:lumMod val="75000"/>
                    <a:lumOff val="25000"/>
                  </a:schemeClr>
                </a:solidFill>
                <a:latin typeface="+mn-lt"/>
                <a:ea typeface="+mn-ea"/>
                <a:cs typeface="+mn-cs"/>
              </a:rPr>
              <a:t>MDTAP maintains the </a:t>
            </a:r>
            <a:r>
              <a:rPr lang="en-US" sz="2400" b="1" kern="1200" dirty="0">
                <a:solidFill>
                  <a:srgbClr val="C00000"/>
                </a:solidFill>
                <a:latin typeface="+mn-lt"/>
                <a:ea typeface="+mn-ea"/>
                <a:cs typeface="+mn-cs"/>
              </a:rPr>
              <a:t>Maryland Assistive Technology Exchange</a:t>
            </a:r>
            <a:r>
              <a:rPr lang="en-US" sz="2400" kern="1200" dirty="0">
                <a:solidFill>
                  <a:schemeClr val="tx1">
                    <a:lumMod val="75000"/>
                    <a:lumOff val="25000"/>
                  </a:schemeClr>
                </a:solidFill>
                <a:latin typeface="+mn-lt"/>
                <a:ea typeface="+mn-ea"/>
                <a:cs typeface="+mn-cs"/>
              </a:rPr>
              <a:t>, an equipment exchange page through Facebook </a:t>
            </a:r>
            <a:r>
              <a:rPr lang="en-US" sz="2400" kern="1200" dirty="0" err="1">
                <a:solidFill>
                  <a:schemeClr val="tx1">
                    <a:lumMod val="75000"/>
                    <a:lumOff val="25000"/>
                  </a:schemeClr>
                </a:solidFill>
                <a:latin typeface="+mn-lt"/>
                <a:ea typeface="+mn-ea"/>
                <a:cs typeface="+mn-cs"/>
              </a:rPr>
              <a:t>Yardsale</a:t>
            </a:r>
            <a:r>
              <a:rPr lang="en-US" sz="2400" kern="1200" dirty="0">
                <a:solidFill>
                  <a:schemeClr val="tx1">
                    <a:lumMod val="75000"/>
                    <a:lumOff val="25000"/>
                  </a:schemeClr>
                </a:solidFill>
                <a:latin typeface="+mn-lt"/>
                <a:ea typeface="+mn-ea"/>
                <a:cs typeface="+mn-cs"/>
              </a:rPr>
              <a:t> </a:t>
            </a:r>
          </a:p>
        </p:txBody>
      </p:sp>
      <p:pic>
        <p:nvPicPr>
          <p:cNvPr id="5" name="Image #2" descr="Lift chair" title="Adapted furniture">
            <a:extLst>
              <a:ext uri="{FF2B5EF4-FFF2-40B4-BE49-F238E27FC236}">
                <a16:creationId xmlns:a16="http://schemas.microsoft.com/office/drawing/2014/main" id="{FDF5FA12-87B0-4F01-BD0F-6FB37EA043F6}"/>
              </a:ext>
            </a:extLst>
          </p:cNvPr>
          <p:cNvPicPr>
            <a:picLocks noChangeAspect="1"/>
          </p:cNvPicPr>
          <p:nvPr/>
        </p:nvPicPr>
        <p:blipFill rotWithShape="1">
          <a:blip r:embed="rId3"/>
          <a:srcRect l="7502" r="30526" b="-4"/>
          <a:stretch/>
        </p:blipFill>
        <p:spPr>
          <a:xfrm flipH="1">
            <a:off x="3723449" y="1924163"/>
            <a:ext cx="1796902" cy="3866172"/>
          </a:xfrm>
          <a:prstGeom prst="rect">
            <a:avLst/>
          </a:prstGeom>
        </p:spPr>
      </p:pic>
      <p:pic>
        <p:nvPicPr>
          <p:cNvPr id="1026" name="Image #1" descr="'Maryland Assistive Technology Equipment Reuse: walkers magnifiers, adapted vehicles, beds, lifts, etc.'" title="Image of Maryland map pertaining to a state program">
            <a:extLst>
              <a:ext uri="{FF2B5EF4-FFF2-40B4-BE49-F238E27FC236}">
                <a16:creationId xmlns:a16="http://schemas.microsoft.com/office/drawing/2014/main" id="{B1F14600-DC05-45BE-9D06-75861083C4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44" r="4028" b="-4"/>
          <a:stretch/>
        </p:blipFill>
        <p:spPr bwMode="auto">
          <a:xfrm>
            <a:off x="5646279" y="1921934"/>
            <a:ext cx="2790489" cy="222092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4" descr="Portable toilet seat" title="Adapted equipment">
            <a:extLst>
              <a:ext uri="{FF2B5EF4-FFF2-40B4-BE49-F238E27FC236}">
                <a16:creationId xmlns:a16="http://schemas.microsoft.com/office/drawing/2014/main" id="{82E7B85C-8410-4014-A10C-B31304FFCD24}"/>
              </a:ext>
            </a:extLst>
          </p:cNvPr>
          <p:cNvPicPr>
            <a:picLocks noChangeAspect="1"/>
          </p:cNvPicPr>
          <p:nvPr/>
        </p:nvPicPr>
        <p:blipFill rotWithShape="1">
          <a:blip r:embed="rId5"/>
          <a:srcRect l="717" r="14681" b="-13"/>
          <a:stretch/>
        </p:blipFill>
        <p:spPr>
          <a:xfrm>
            <a:off x="5644719" y="4309467"/>
            <a:ext cx="937052" cy="1476987"/>
          </a:xfrm>
          <a:prstGeom prst="rect">
            <a:avLst/>
          </a:prstGeom>
        </p:spPr>
      </p:pic>
      <p:pic>
        <p:nvPicPr>
          <p:cNvPr id="4" name="Image #3" descr="Stair glide" title="Mobility equipment">
            <a:extLst>
              <a:ext uri="{FF2B5EF4-FFF2-40B4-BE49-F238E27FC236}">
                <a16:creationId xmlns:a16="http://schemas.microsoft.com/office/drawing/2014/main" id="{8D408F0B-199A-42CC-A012-518114C85CDA}"/>
              </a:ext>
            </a:extLst>
          </p:cNvPr>
          <p:cNvPicPr>
            <a:picLocks noChangeAspect="1"/>
          </p:cNvPicPr>
          <p:nvPr/>
        </p:nvPicPr>
        <p:blipFill rotWithShape="1">
          <a:blip r:embed="rId6"/>
          <a:srcRect t="12726" r="-5" b="23068"/>
          <a:stretch/>
        </p:blipFill>
        <p:spPr>
          <a:xfrm>
            <a:off x="6706138" y="4309989"/>
            <a:ext cx="1724787" cy="1476465"/>
          </a:xfrm>
          <a:prstGeom prst="rect">
            <a:avLst/>
          </a:prstGeom>
        </p:spPr>
      </p:pic>
    </p:spTree>
    <p:extLst>
      <p:ext uri="{BB962C8B-B14F-4D97-AF65-F5344CB8AC3E}">
        <p14:creationId xmlns:p14="http://schemas.microsoft.com/office/powerpoint/2010/main" val="174690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33BF9DD-8A45-4EEE-B231-0A14D322E5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1078" y="634946"/>
            <a:ext cx="4931229" cy="1450757"/>
          </a:xfrm>
        </p:spPr>
        <p:txBody>
          <a:bodyPr>
            <a:normAutofit/>
          </a:bodyPr>
          <a:lstStyle/>
          <a:p>
            <a:r>
              <a:rPr lang="en-US" sz="4100"/>
              <a:t>Maryland High-Tech AT </a:t>
            </a:r>
            <a:br>
              <a:rPr lang="en-US" sz="4100"/>
            </a:br>
            <a:r>
              <a:rPr lang="en-US" sz="4100"/>
              <a:t>Reuse Center (MATR)</a:t>
            </a:r>
          </a:p>
        </p:txBody>
      </p:sp>
      <p:pic>
        <p:nvPicPr>
          <p:cNvPr id="6" name="Picture 5" descr="A person holding a sign&#10;&#10;Description automatically generated with medium confidence">
            <a:extLst>
              <a:ext uri="{FF2B5EF4-FFF2-40B4-BE49-F238E27FC236}">
                <a16:creationId xmlns:a16="http://schemas.microsoft.com/office/drawing/2014/main" id="{856323DD-27D6-957D-9ADC-288DD3978695}"/>
              </a:ext>
            </a:extLst>
          </p:cNvPr>
          <p:cNvPicPr>
            <a:picLocks noChangeAspect="1"/>
          </p:cNvPicPr>
          <p:nvPr/>
        </p:nvPicPr>
        <p:blipFill>
          <a:blip r:embed="rId2"/>
          <a:stretch>
            <a:fillRect/>
          </a:stretch>
        </p:blipFill>
        <p:spPr>
          <a:xfrm>
            <a:off x="475499" y="1766169"/>
            <a:ext cx="3000986" cy="3062230"/>
          </a:xfrm>
          <a:prstGeom prst="rect">
            <a:avLst/>
          </a:prstGeom>
        </p:spPr>
      </p:pic>
      <p:cxnSp>
        <p:nvCxnSpPr>
          <p:cNvPr id="13" name="Straight Connector 12">
            <a:extLst>
              <a:ext uri="{FF2B5EF4-FFF2-40B4-BE49-F238E27FC236}">
                <a16:creationId xmlns:a16="http://schemas.microsoft.com/office/drawing/2014/main" id="{9020DCC9-F851-4562-BB20-1AB3C51BFD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1076" y="2198914"/>
            <a:ext cx="4931230" cy="3670180"/>
          </a:xfrm>
        </p:spPr>
        <p:txBody>
          <a:bodyPr>
            <a:normAutofit/>
          </a:bodyPr>
          <a:lstStyle/>
          <a:p>
            <a:r>
              <a:rPr lang="en-US" sz="1400" b="1"/>
              <a:t>MD AT REUSE (MATR) EQUIPMENT</a:t>
            </a:r>
          </a:p>
          <a:p>
            <a:pPr lvl="1">
              <a:buFont typeface="Wingdings" panose="05000000000000000000" pitchFamily="2" charset="2"/>
              <a:buChar char="Ø"/>
            </a:pPr>
            <a:r>
              <a:rPr lang="en-US" sz="1400"/>
              <a:t>CCTVs/Video Magnifiers/Magnifiers </a:t>
            </a:r>
          </a:p>
          <a:p>
            <a:pPr lvl="1">
              <a:buFont typeface="Wingdings" panose="05000000000000000000" pitchFamily="2" charset="2"/>
              <a:buChar char="Ø"/>
            </a:pPr>
            <a:r>
              <a:rPr lang="en-US" sz="1400" err="1"/>
              <a:t>iDevices</a:t>
            </a:r>
            <a:r>
              <a:rPr lang="en-US" sz="1400"/>
              <a:t>  </a:t>
            </a:r>
          </a:p>
          <a:p>
            <a:pPr lvl="1">
              <a:buFont typeface="Wingdings" panose="05000000000000000000" pitchFamily="2" charset="2"/>
              <a:buChar char="Ø"/>
            </a:pPr>
            <a:r>
              <a:rPr lang="en-US" sz="1400"/>
              <a:t>Adapted computer keyboards, mice, switches </a:t>
            </a:r>
          </a:p>
          <a:p>
            <a:pPr lvl="1">
              <a:buFont typeface="Wingdings" panose="05000000000000000000" pitchFamily="2" charset="2"/>
              <a:buChar char="Ø"/>
            </a:pPr>
            <a:r>
              <a:rPr lang="en-US" sz="1400"/>
              <a:t>Speech communication devices </a:t>
            </a:r>
          </a:p>
          <a:p>
            <a:pPr lvl="1">
              <a:buFont typeface="Wingdings" panose="05000000000000000000" pitchFamily="2" charset="2"/>
              <a:buChar char="Ø"/>
            </a:pPr>
            <a:r>
              <a:rPr lang="en-US" sz="1400"/>
              <a:t>Amplified telephones </a:t>
            </a:r>
          </a:p>
          <a:p>
            <a:pPr lvl="1">
              <a:buFont typeface="Wingdings" panose="05000000000000000000" pitchFamily="2" charset="2"/>
              <a:buChar char="Ø"/>
            </a:pPr>
            <a:r>
              <a:rPr lang="en-US" sz="1400"/>
              <a:t>And more</a:t>
            </a:r>
          </a:p>
          <a:p>
            <a:pPr lvl="1">
              <a:buFont typeface="Wingdings" panose="05000000000000000000" pitchFamily="2" charset="2"/>
              <a:buChar char="Ø"/>
            </a:pPr>
            <a:r>
              <a:rPr lang="en-US" sz="1400">
                <a:hlinkClick r:id="rId3"/>
              </a:rPr>
              <a:t>Search all available items online</a:t>
            </a:r>
            <a:r>
              <a:rPr lang="en-US" sz="1400"/>
              <a:t> </a:t>
            </a:r>
          </a:p>
          <a:p>
            <a:pPr marL="0" indent="0">
              <a:buNone/>
            </a:pPr>
            <a:r>
              <a:rPr lang="en-US" sz="1400"/>
              <a:t> </a:t>
            </a:r>
            <a:r>
              <a:rPr lang="en-US" sz="1400" b="1"/>
              <a:t>Visit MATR By Appointment Only – </a:t>
            </a:r>
          </a:p>
          <a:p>
            <a:r>
              <a:rPr lang="en-US" sz="1400"/>
              <a:t>7125 Riverwood Drive, Suite D1 Columbia, MD 21046 </a:t>
            </a:r>
          </a:p>
          <a:p>
            <a:r>
              <a:rPr lang="en-US" sz="1400"/>
              <a:t>To schedule a MATR donation, consultation, or pickup, contact 443-326-9703 </a:t>
            </a:r>
            <a:r>
              <a:rPr lang="en-US" sz="1400" u="sng">
                <a:hlinkClick r:id="rId4"/>
              </a:rPr>
              <a:t>MDTAP.AT-Reuse@maryland.gov</a:t>
            </a:r>
            <a:endParaRPr lang="en-US" sz="1400"/>
          </a:p>
        </p:txBody>
      </p:sp>
      <p:sp>
        <p:nvSpPr>
          <p:cNvPr id="15" name="Rectangle 14">
            <a:extLst>
              <a:ext uri="{FF2B5EF4-FFF2-40B4-BE49-F238E27FC236}">
                <a16:creationId xmlns:a16="http://schemas.microsoft.com/office/drawing/2014/main" id="{D5FBCAC9-BD8B-4F3B-AD74-EF37D421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556C5A8-AD7E-4CE7-87BE-9EA3B5E178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16</a:t>
            </a:fld>
            <a:endParaRPr lang="en-US"/>
          </a:p>
        </p:txBody>
      </p:sp>
    </p:spTree>
    <p:extLst>
      <p:ext uri="{BB962C8B-B14F-4D97-AF65-F5344CB8AC3E}">
        <p14:creationId xmlns:p14="http://schemas.microsoft.com/office/powerpoint/2010/main" val="279618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Other Statewide Equipment Reuse Options</a:t>
            </a:r>
          </a:p>
        </p:txBody>
      </p:sp>
      <p:sp>
        <p:nvSpPr>
          <p:cNvPr id="3" name="Content Placeholder 2"/>
          <p:cNvSpPr>
            <a:spLocks noGrp="1"/>
          </p:cNvSpPr>
          <p:nvPr>
            <p:ph idx="1"/>
          </p:nvPr>
        </p:nvSpPr>
        <p:spPr>
          <a:xfrm>
            <a:off x="822959" y="1845733"/>
            <a:ext cx="5279890" cy="4390679"/>
          </a:xfrm>
        </p:spPr>
        <p:txBody>
          <a:bodyPr>
            <a:normAutofit/>
          </a:bodyPr>
          <a:lstStyle/>
          <a:p>
            <a:r>
              <a:rPr lang="en-US" sz="1700" u="sng" dirty="0">
                <a:hlinkClick r:id="rId2"/>
              </a:rPr>
              <a:t>The Maryland Department of Aging Equipment Reuse Program</a:t>
            </a:r>
            <a:r>
              <a:rPr lang="en-US" sz="1700" dirty="0"/>
              <a:t> provides durable medical equipment (DME) to Marylanders with any illness, injury, or disability, regardless of age, at no cost. </a:t>
            </a:r>
          </a:p>
          <a:p>
            <a:pPr marL="0" indent="0">
              <a:buNone/>
            </a:pPr>
            <a:endParaRPr lang="en-US" sz="1800" b="1" dirty="0"/>
          </a:p>
          <a:p>
            <a:r>
              <a:rPr lang="en-US" sz="1800" b="1" dirty="0"/>
              <a:t>Pediatric DME, too</a:t>
            </a:r>
          </a:p>
          <a:p>
            <a:r>
              <a:rPr lang="en-US" sz="1800" dirty="0"/>
              <a:t>From adapted strollers to gait trainers, therapy equipment to car seats, these programs are ensuring that all families and all children have exactly what they need to thrive.</a:t>
            </a:r>
            <a:br>
              <a:rPr lang="en-US" sz="1800" dirty="0"/>
            </a:br>
            <a:endParaRPr lang="en-US" sz="1800" dirty="0"/>
          </a:p>
          <a:p>
            <a:pPr lvl="1">
              <a:buFont typeface="Wingdings" panose="05000000000000000000" pitchFamily="2" charset="2"/>
              <a:buChar char="Ø"/>
            </a:pPr>
            <a:r>
              <a:rPr lang="en-US" sz="1600" u="sng" dirty="0">
                <a:hlinkClick r:id="rId3"/>
              </a:rPr>
              <a:t>Lollipop Kids Foundation</a:t>
            </a:r>
            <a:endParaRPr lang="en-US" sz="1600" dirty="0"/>
          </a:p>
          <a:p>
            <a:pPr lvl="1">
              <a:buFont typeface="Wingdings" panose="05000000000000000000" pitchFamily="2" charset="2"/>
              <a:buChar char="Ø"/>
            </a:pPr>
            <a:r>
              <a:rPr lang="en-US" sz="1600" u="sng" dirty="0">
                <a:hlinkClick r:id="" action="ppaction://noaction"/>
              </a:rPr>
              <a:t>Equipment Connections for Children</a:t>
            </a:r>
            <a:endParaRPr lang="en-US" sz="1600" dirty="0"/>
          </a:p>
          <a:p>
            <a:endParaRPr lang="en-US" sz="17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454" y="1769619"/>
            <a:ext cx="1701776" cy="1701776"/>
          </a:xfrm>
          <a:prstGeom prst="rect">
            <a:avLst/>
          </a:prstGeom>
        </p:spPr>
      </p:pic>
      <p:sp>
        <p:nvSpPr>
          <p:cNvPr id="4" name="Slide Number Placeholder 3"/>
          <p:cNvSpPr>
            <a:spLocks noGrp="1"/>
          </p:cNvSpPr>
          <p:nvPr>
            <p:ph type="sldNum" sz="quarter" idx="12"/>
          </p:nvPr>
        </p:nvSpPr>
        <p:spPr>
          <a:xfrm>
            <a:off x="7425343" y="6459785"/>
            <a:ext cx="984019"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17</a:t>
            </a:fld>
            <a:endParaRPr lang="en-US"/>
          </a:p>
        </p:txBody>
      </p:sp>
      <p:pic>
        <p:nvPicPr>
          <p:cNvPr id="5" name="Picture 4">
            <a:extLst>
              <a:ext uri="{FF2B5EF4-FFF2-40B4-BE49-F238E27FC236}">
                <a16:creationId xmlns:a16="http://schemas.microsoft.com/office/drawing/2014/main" id="{70EC2CE8-68E1-3260-84AC-B045AE3D5D4B}"/>
              </a:ext>
            </a:extLst>
          </p:cNvPr>
          <p:cNvPicPr>
            <a:picLocks noChangeAspect="1"/>
          </p:cNvPicPr>
          <p:nvPr/>
        </p:nvPicPr>
        <p:blipFill>
          <a:blip r:embed="rId5"/>
          <a:stretch>
            <a:fillRect/>
          </a:stretch>
        </p:blipFill>
        <p:spPr>
          <a:xfrm>
            <a:off x="6206037" y="3650985"/>
            <a:ext cx="2438611" cy="1042506"/>
          </a:xfrm>
          <a:prstGeom prst="rect">
            <a:avLst/>
          </a:prstGeom>
        </p:spPr>
      </p:pic>
      <p:pic>
        <p:nvPicPr>
          <p:cNvPr id="7" name="Picture 6">
            <a:extLst>
              <a:ext uri="{FF2B5EF4-FFF2-40B4-BE49-F238E27FC236}">
                <a16:creationId xmlns:a16="http://schemas.microsoft.com/office/drawing/2014/main" id="{0D26CAD1-DE63-A77B-0F57-DB52805A7AC9}"/>
              </a:ext>
            </a:extLst>
          </p:cNvPr>
          <p:cNvPicPr>
            <a:picLocks noChangeAspect="1"/>
          </p:cNvPicPr>
          <p:nvPr/>
        </p:nvPicPr>
        <p:blipFill>
          <a:blip r:embed="rId6"/>
          <a:stretch>
            <a:fillRect/>
          </a:stretch>
        </p:blipFill>
        <p:spPr>
          <a:xfrm>
            <a:off x="7017251" y="4916864"/>
            <a:ext cx="1004500" cy="1319548"/>
          </a:xfrm>
          <a:prstGeom prst="rect">
            <a:avLst/>
          </a:prstGeom>
        </p:spPr>
      </p:pic>
    </p:spTree>
    <p:extLst>
      <p:ext uri="{BB962C8B-B14F-4D97-AF65-F5344CB8AC3E}">
        <p14:creationId xmlns:p14="http://schemas.microsoft.com/office/powerpoint/2010/main" val="991254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E4490D0-3672-446A-AC12-B4830333BD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39CB82C2-DF65-4EC1-8280-F201D50F5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7E1D4427-852B-4B37-8E76-0E9F1810BA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5A1B47C8-47A0-4A88-8830-6DEA3B5DE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680DD90-9F5A-A12E-BDEB-BF69A49D36D5}"/>
              </a:ext>
            </a:extLst>
          </p:cNvPr>
          <p:cNvPicPr>
            <a:picLocks noChangeAspect="1"/>
          </p:cNvPicPr>
          <p:nvPr/>
        </p:nvPicPr>
        <p:blipFill rotWithShape="1">
          <a:blip r:embed="rId2"/>
          <a:srcRect t="4441"/>
          <a:stretch/>
        </p:blipFill>
        <p:spPr>
          <a:xfrm>
            <a:off x="475499" y="2164015"/>
            <a:ext cx="4706750" cy="2529969"/>
          </a:xfrm>
          <a:prstGeom prst="rect">
            <a:avLst/>
          </a:prstGeom>
        </p:spPr>
      </p:pic>
      <p:sp>
        <p:nvSpPr>
          <p:cNvPr id="31" name="Rectangle 30">
            <a:extLst>
              <a:ext uri="{FF2B5EF4-FFF2-40B4-BE49-F238E27FC236}">
                <a16:creationId xmlns:a16="http://schemas.microsoft.com/office/drawing/2014/main" id="{984BBFDD-E720-4805-A9C8-129FBBF6DD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72663" y="640080"/>
            <a:ext cx="2744435" cy="2926080"/>
          </a:xfrm>
        </p:spPr>
        <p:txBody>
          <a:bodyPr vert="horz" lIns="91440" tIns="45720" rIns="91440" bIns="45720" rtlCol="0" anchor="b">
            <a:normAutofit/>
          </a:bodyPr>
          <a:lstStyle/>
          <a:p>
            <a:r>
              <a:rPr lang="en-US" sz="3800">
                <a:solidFill>
                  <a:srgbClr val="FFFFFF"/>
                </a:solidFill>
              </a:rPr>
              <a:t>FUNDING AT</a:t>
            </a:r>
          </a:p>
        </p:txBody>
      </p:sp>
      <p:sp>
        <p:nvSpPr>
          <p:cNvPr id="33" name="Rectangle 32">
            <a:extLst>
              <a:ext uri="{FF2B5EF4-FFF2-40B4-BE49-F238E27FC236}">
                <a16:creationId xmlns:a16="http://schemas.microsoft.com/office/drawing/2014/main" id="{5AC4BE46-4A77-42FE-9D15-065CDB2F84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8272930" y="6459785"/>
            <a:ext cx="544168"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kern="1200" smtClean="0">
                <a:latin typeface="+mn-lt"/>
                <a:ea typeface="+mn-ea"/>
                <a:cs typeface="+mn-cs"/>
              </a:rPr>
              <a:pPr lvl="0" indent="0">
                <a:spcBef>
                  <a:spcPts val="0"/>
                </a:spcBef>
                <a:spcAft>
                  <a:spcPts val="600"/>
                </a:spcAft>
                <a:buNone/>
              </a:pPr>
              <a:t>18</a:t>
            </a:fld>
            <a:endParaRPr lang="en-US" kern="1200">
              <a:latin typeface="+mn-lt"/>
              <a:ea typeface="+mn-ea"/>
              <a:cs typeface="+mn-cs"/>
            </a:endParaRPr>
          </a:p>
        </p:txBody>
      </p:sp>
    </p:spTree>
    <p:extLst>
      <p:ext uri="{BB962C8B-B14F-4D97-AF65-F5344CB8AC3E}">
        <p14:creationId xmlns:p14="http://schemas.microsoft.com/office/powerpoint/2010/main" val="491778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5"/>
        <p:cNvGrpSpPr/>
        <p:nvPr/>
      </p:nvGrpSpPr>
      <p:grpSpPr>
        <a:xfrm>
          <a:off x="0" y="0"/>
          <a:ext cx="0" cy="0"/>
          <a:chOff x="0" y="0"/>
          <a:chExt cx="0" cy="0"/>
        </a:xfrm>
      </p:grpSpPr>
      <p:sp useBgFill="1">
        <p:nvSpPr>
          <p:cNvPr id="314" name="Rectangle 313">
            <a:extLst>
              <a:ext uri="{FF2B5EF4-FFF2-40B4-BE49-F238E27FC236}">
                <a16:creationId xmlns:a16="http://schemas.microsoft.com/office/drawing/2014/main" id="{311973C2-EB8B-452A-A698-4A252FD3A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6" name="Rectangle 315">
            <a:extLst>
              <a:ext uri="{FF2B5EF4-FFF2-40B4-BE49-F238E27FC236}">
                <a16:creationId xmlns:a16="http://schemas.microsoft.com/office/drawing/2014/main" id="{10162E77-11AD-44A7-84EC-40C59EEFBD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itle"/>
          <p:cNvSpPr txBox="1">
            <a:spLocks noGrp="1"/>
          </p:cNvSpPr>
          <p:nvPr>
            <p:ph type="title"/>
          </p:nvPr>
        </p:nvSpPr>
        <p:spPr>
          <a:xfrm>
            <a:off x="3886200" y="634946"/>
            <a:ext cx="4776107" cy="1450757"/>
          </a:xfrm>
          <a:prstGeom prst="rect">
            <a:avLst/>
          </a:prstGeom>
        </p:spPr>
        <p:txBody>
          <a:bodyPr spcFirstLastPara="1" lIns="91425" tIns="45700" rIns="91425" bIns="45700" anchorCtr="0">
            <a:normAutofit/>
          </a:bodyPr>
          <a:lstStyle/>
          <a:p>
            <a:pPr marL="0" lvl="0" indent="0" rtl="0">
              <a:spcBef>
                <a:spcPts val="0"/>
              </a:spcBef>
              <a:spcAft>
                <a:spcPts val="0"/>
              </a:spcAft>
              <a:buClr>
                <a:schemeClr val="dk2"/>
              </a:buClr>
              <a:buSzPts val="3600"/>
              <a:buFont typeface="Arial"/>
              <a:buNone/>
            </a:pPr>
            <a:r>
              <a:rPr lang="en-US" i="0" u="none">
                <a:ea typeface="Arial"/>
                <a:cs typeface="Arial"/>
                <a:sym typeface="Arial"/>
              </a:rPr>
              <a:t>AT Financial Loan Program Snapshot</a:t>
            </a:r>
            <a:endParaRPr lang="en-US"/>
          </a:p>
        </p:txBody>
      </p:sp>
      <p:pic>
        <p:nvPicPr>
          <p:cNvPr id="3" name="Image #1" descr="A young boy in a wheelchair leans toward his mom who is kneeling down next to him. His father smiles in the background. " title="Picture of a family of three">
            <a:extLst>
              <a:ext uri="{FF2B5EF4-FFF2-40B4-BE49-F238E27FC236}">
                <a16:creationId xmlns:a16="http://schemas.microsoft.com/office/drawing/2014/main" id="{04275D90-7DD9-4504-9E59-D653395B29E2}"/>
              </a:ext>
            </a:extLst>
          </p:cNvPr>
          <p:cNvPicPr>
            <a:picLocks noChangeAspect="1"/>
          </p:cNvPicPr>
          <p:nvPr/>
        </p:nvPicPr>
        <p:blipFill rotWithShape="1">
          <a:blip r:embed="rId3"/>
          <a:srcRect l="10301" r="21951" b="-2"/>
          <a:stretch/>
        </p:blipFill>
        <p:spPr>
          <a:xfrm>
            <a:off x="20" y="-12128"/>
            <a:ext cx="3490702" cy="6870127"/>
          </a:xfrm>
          <a:prstGeom prst="rect">
            <a:avLst/>
          </a:prstGeom>
        </p:spPr>
      </p:pic>
      <p:cxnSp>
        <p:nvCxnSpPr>
          <p:cNvPr id="318" name="Straight Connector 317">
            <a:extLst>
              <a:ext uri="{FF2B5EF4-FFF2-40B4-BE49-F238E27FC236}">
                <a16:creationId xmlns:a16="http://schemas.microsoft.com/office/drawing/2014/main" id="{5AB158E9-1B40-4CD6-95F0-95CA11DF7B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09" name="Text"/>
          <p:cNvSpPr txBox="1">
            <a:spLocks noGrp="1"/>
          </p:cNvSpPr>
          <p:nvPr>
            <p:ph idx="1"/>
          </p:nvPr>
        </p:nvSpPr>
        <p:spPr>
          <a:xfrm>
            <a:off x="3886200" y="2198914"/>
            <a:ext cx="4776107" cy="3670180"/>
          </a:xfrm>
          <a:prstGeom prst="rect">
            <a:avLst/>
          </a:prstGeom>
        </p:spPr>
        <p:txBody>
          <a:bodyPr spcFirstLastPara="1" lIns="91425" tIns="45700" rIns="91425" bIns="45700" anchorCtr="0">
            <a:normAutofit lnSpcReduction="10000"/>
          </a:bodyPr>
          <a:lstStyle/>
          <a:p>
            <a:pPr marL="342900" lvl="0" indent="-342900" rtl="0">
              <a:spcBef>
                <a:spcPts val="0"/>
              </a:spcBef>
              <a:spcAft>
                <a:spcPts val="0"/>
              </a:spcAft>
              <a:buClr>
                <a:schemeClr val="dk1"/>
              </a:buClr>
              <a:buSzPts val="1800"/>
              <a:buFont typeface="Noto Sans Symbols"/>
              <a:buChar char="●"/>
            </a:pPr>
            <a:r>
              <a:rPr lang="en-US" sz="1600" b="0" i="0" u="none" dirty="0">
                <a:ea typeface="Arial"/>
                <a:cs typeface="Arial"/>
                <a:sym typeface="Arial"/>
              </a:rPr>
              <a:t>Provides low-interest loans to Maryland residents with disabilities or their families to buy assistive technology</a:t>
            </a:r>
          </a:p>
          <a:p>
            <a:pPr marL="0" lvl="0" indent="0" rtl="0">
              <a:spcBef>
                <a:spcPts val="0"/>
              </a:spcBef>
              <a:spcAft>
                <a:spcPts val="0"/>
              </a:spcAft>
              <a:buClr>
                <a:schemeClr val="dk1"/>
              </a:buClr>
              <a:buSzPts val="1800"/>
              <a:buNone/>
            </a:pPr>
            <a:endParaRPr lang="en-US" sz="1600" b="0" i="0" u="none" dirty="0">
              <a:ea typeface="Arial"/>
              <a:cs typeface="Arial"/>
              <a:sym typeface="Arial"/>
            </a:endParaRPr>
          </a:p>
          <a:p>
            <a:pPr marL="342900" lvl="0" indent="-342900" rtl="0">
              <a:spcBef>
                <a:spcPts val="0"/>
              </a:spcBef>
              <a:spcAft>
                <a:spcPts val="0"/>
              </a:spcAft>
              <a:buClr>
                <a:schemeClr val="dk1"/>
              </a:buClr>
              <a:buSzPts val="1800"/>
              <a:buFont typeface="Noto Sans Symbols"/>
              <a:buChar char="●"/>
            </a:pPr>
            <a:r>
              <a:rPr lang="en-US" sz="1600" dirty="0">
                <a:cs typeface="Arial"/>
                <a:sym typeface="Arial"/>
              </a:rPr>
              <a:t>Loans issued to those who cannot otherwise afford a loan but still maintain a good likelihood of repaying the loan</a:t>
            </a:r>
          </a:p>
          <a:p>
            <a:pPr marL="0" lvl="0" indent="0" rtl="0">
              <a:spcBef>
                <a:spcPts val="0"/>
              </a:spcBef>
              <a:spcAft>
                <a:spcPts val="0"/>
              </a:spcAft>
              <a:buClr>
                <a:schemeClr val="dk1"/>
              </a:buClr>
              <a:buSzPts val="1800"/>
              <a:buNone/>
            </a:pPr>
            <a:endParaRPr lang="en-US" sz="1600" dirty="0"/>
          </a:p>
          <a:p>
            <a:pPr marL="342900" lvl="0" indent="-342900" rtl="0">
              <a:spcBef>
                <a:spcPts val="480"/>
              </a:spcBef>
              <a:spcAft>
                <a:spcPts val="0"/>
              </a:spcAft>
              <a:buClr>
                <a:schemeClr val="dk1"/>
              </a:buClr>
              <a:buSzPts val="1800"/>
              <a:buFont typeface="Noto Sans Symbols"/>
              <a:buChar char="●"/>
            </a:pPr>
            <a:r>
              <a:rPr lang="en-US" sz="1600" b="0" i="0" u="none" dirty="0">
                <a:ea typeface="Arial"/>
                <a:cs typeface="Arial"/>
                <a:sym typeface="Arial"/>
              </a:rPr>
              <a:t>Covers all types of AT including vehicles, computers, hearing aids, home modifications, and more</a:t>
            </a:r>
          </a:p>
          <a:p>
            <a:pPr marL="0" lvl="0" indent="0" rtl="0">
              <a:spcBef>
                <a:spcPts val="480"/>
              </a:spcBef>
              <a:spcAft>
                <a:spcPts val="0"/>
              </a:spcAft>
              <a:buClr>
                <a:schemeClr val="dk1"/>
              </a:buClr>
              <a:buSzPts val="1800"/>
              <a:buNone/>
            </a:pPr>
            <a:endParaRPr lang="en-US" sz="1600" b="0" i="0" u="none" dirty="0">
              <a:ea typeface="Arial"/>
              <a:cs typeface="Arial"/>
              <a:sym typeface="Arial"/>
            </a:endParaRPr>
          </a:p>
          <a:p>
            <a:pPr marL="342900" lvl="0" indent="-342900" rtl="0">
              <a:spcBef>
                <a:spcPts val="480"/>
              </a:spcBef>
              <a:spcAft>
                <a:spcPts val="0"/>
              </a:spcAft>
              <a:buClr>
                <a:schemeClr val="dk1"/>
              </a:buClr>
              <a:buSzPts val="1800"/>
              <a:buFont typeface="Noto Sans Symbols"/>
              <a:buChar char="●"/>
            </a:pPr>
            <a:r>
              <a:rPr lang="en-US" sz="1600" dirty="0">
                <a:cs typeface="Arial"/>
                <a:sym typeface="Arial"/>
              </a:rPr>
              <a:t>$500 -$10,000 for general AT purchases</a:t>
            </a:r>
          </a:p>
          <a:p>
            <a:pPr marL="0" lvl="0" indent="0" rtl="0">
              <a:spcBef>
                <a:spcPts val="480"/>
              </a:spcBef>
              <a:spcAft>
                <a:spcPts val="0"/>
              </a:spcAft>
              <a:buClr>
                <a:schemeClr val="dk1"/>
              </a:buClr>
              <a:buSzPts val="1800"/>
              <a:buNone/>
            </a:pPr>
            <a:endParaRPr lang="en-US" sz="1600" dirty="0">
              <a:cs typeface="Arial"/>
              <a:sym typeface="Arial"/>
            </a:endParaRPr>
          </a:p>
          <a:p>
            <a:pPr marL="342900" lvl="0" indent="-342900" rtl="0">
              <a:spcBef>
                <a:spcPts val="480"/>
              </a:spcBef>
              <a:spcAft>
                <a:spcPts val="0"/>
              </a:spcAft>
              <a:buClr>
                <a:schemeClr val="dk1"/>
              </a:buClr>
              <a:buSzPts val="1800"/>
              <a:buFont typeface="Noto Sans Symbols"/>
              <a:buChar char="●"/>
            </a:pPr>
            <a:r>
              <a:rPr lang="en-US" sz="1600" dirty="0">
                <a:cs typeface="Arial"/>
                <a:sym typeface="Arial"/>
              </a:rPr>
              <a:t>Up to $20,000 for Home Modifications	</a:t>
            </a:r>
            <a:endParaRPr lang="en-US" sz="1600" dirty="0"/>
          </a:p>
          <a:p>
            <a:pPr marL="342900" lvl="0" indent="-342900" rtl="0">
              <a:spcBef>
                <a:spcPts val="400"/>
              </a:spcBef>
              <a:spcAft>
                <a:spcPts val="0"/>
              </a:spcAft>
              <a:buSzPts val="1500"/>
              <a:buNone/>
            </a:pPr>
            <a:endParaRPr lang="en-US" sz="1400" b="0" i="0" u="none" dirty="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2"/>
        <p:cNvGrpSpPr/>
        <p:nvPr/>
      </p:nvGrpSpPr>
      <p:grpSpPr>
        <a:xfrm>
          <a:off x="0" y="0"/>
          <a:ext cx="0" cy="0"/>
          <a:chOff x="0" y="0"/>
          <a:chExt cx="0" cy="0"/>
        </a:xfrm>
      </p:grpSpPr>
      <p:sp>
        <p:nvSpPr>
          <p:cNvPr id="135" name="Title"/>
          <p:cNvSpPr txBox="1">
            <a:spLocks noGrp="1"/>
          </p:cNvSpPr>
          <p:nvPr>
            <p:ph type="title"/>
          </p:nvPr>
        </p:nvSpPr>
        <p:spPr>
          <a:xfrm>
            <a:off x="822960" y="286603"/>
            <a:ext cx="7543800" cy="1450757"/>
          </a:xfrm>
          <a:prstGeom prst="rect">
            <a:avLst/>
          </a:prstGeom>
        </p:spPr>
        <p:txBody>
          <a:bodyPr spcFirstLastPara="1" lIns="91425" tIns="45700" rIns="91425" bIns="45700" anchorCtr="0">
            <a:normAutofit/>
          </a:bodyPr>
          <a:lstStyle/>
          <a:p>
            <a:pPr marL="0" lvl="0" indent="0" rtl="0">
              <a:spcBef>
                <a:spcPts val="0"/>
              </a:spcBef>
              <a:spcAft>
                <a:spcPts val="0"/>
              </a:spcAft>
              <a:buClr>
                <a:schemeClr val="dk2"/>
              </a:buClr>
              <a:buSzPts val="3600"/>
              <a:buFont typeface="Arial"/>
              <a:buNone/>
            </a:pPr>
            <a:r>
              <a:rPr lang="en-US" i="0" u="none">
                <a:ea typeface="Arial"/>
                <a:cs typeface="Arial"/>
                <a:sym typeface="Arial"/>
              </a:rPr>
              <a:t>ABOUT US</a:t>
            </a:r>
            <a:endParaRPr lang="en-US"/>
          </a:p>
        </p:txBody>
      </p:sp>
      <p:graphicFrame>
        <p:nvGraphicFramePr>
          <p:cNvPr id="140" name="Text">
            <a:extLst>
              <a:ext uri="{FF2B5EF4-FFF2-40B4-BE49-F238E27FC236}">
                <a16:creationId xmlns:a16="http://schemas.microsoft.com/office/drawing/2014/main" id="{D4D15733-0E7D-CBF4-01CA-72CBA18D9F8D}"/>
              </a:ext>
            </a:extLst>
          </p:cNvPr>
          <p:cNvGraphicFramePr>
            <a:graphicFrameLocks noGrp="1"/>
          </p:cNvGraphicFramePr>
          <p:nvPr>
            <p:ph idx="1"/>
            <p:extLst>
              <p:ext uri="{D42A27DB-BD31-4B8C-83A1-F6EECF244321}">
                <p14:modId xmlns:p14="http://schemas.microsoft.com/office/powerpoint/2010/main" val="2642218348"/>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Title"/>
          <p:cNvSpPr txBox="1">
            <a:spLocks noGrp="1"/>
          </p:cNvSpPr>
          <p:nvPr>
            <p:ph type="title"/>
          </p:nvPr>
        </p:nvSpPr>
        <p:spPr>
          <a:xfrm>
            <a:off x="725735" y="265076"/>
            <a:ext cx="5860000" cy="1450757"/>
          </a:xfrm>
          <a:prstGeom prst="rect">
            <a:avLst/>
          </a:prstGeom>
        </p:spPr>
        <p:txBody>
          <a:bodyPr spcFirstLastPara="1" lIns="91425" tIns="45700" rIns="91425" bIns="45700" anchorCtr="0">
            <a:normAutofit/>
          </a:bodyPr>
          <a:lstStyle/>
          <a:p>
            <a:pPr marL="0" lvl="0" indent="0" rtl="0">
              <a:spcBef>
                <a:spcPts val="0"/>
              </a:spcBef>
              <a:spcAft>
                <a:spcPts val="0"/>
              </a:spcAft>
              <a:buClr>
                <a:schemeClr val="dk2"/>
              </a:buClr>
              <a:buSzPts val="3600"/>
              <a:buFont typeface="Arial"/>
              <a:buNone/>
            </a:pPr>
            <a:r>
              <a:rPr lang="en-US" i="0" u="none" dirty="0">
                <a:ea typeface="Arial"/>
                <a:cs typeface="Arial"/>
                <a:sym typeface="Arial"/>
              </a:rPr>
              <a:t>iDrive Maryland </a:t>
            </a:r>
            <a:endParaRPr lang="en-US" dirty="0"/>
          </a:p>
        </p:txBody>
      </p:sp>
      <p:pic>
        <p:nvPicPr>
          <p:cNvPr id="4" name="Picture 3">
            <a:extLst>
              <a:ext uri="{FF2B5EF4-FFF2-40B4-BE49-F238E27FC236}">
                <a16:creationId xmlns:a16="http://schemas.microsoft.com/office/drawing/2014/main" id="{2571904B-E0BF-F06E-2E46-E68B375D5BB3}"/>
              </a:ext>
            </a:extLst>
          </p:cNvPr>
          <p:cNvPicPr>
            <a:picLocks noChangeAspect="1"/>
          </p:cNvPicPr>
          <p:nvPr/>
        </p:nvPicPr>
        <p:blipFill>
          <a:blip r:embed="rId3"/>
          <a:stretch>
            <a:fillRect/>
          </a:stretch>
        </p:blipFill>
        <p:spPr>
          <a:xfrm>
            <a:off x="482394" y="2246799"/>
            <a:ext cx="4088720" cy="2044360"/>
          </a:xfrm>
          <a:prstGeom prst="rect">
            <a:avLst/>
          </a:prstGeom>
        </p:spPr>
      </p:pic>
      <p:sp>
        <p:nvSpPr>
          <p:cNvPr id="309" name="Text"/>
          <p:cNvSpPr txBox="1">
            <a:spLocks noGrp="1"/>
          </p:cNvSpPr>
          <p:nvPr>
            <p:ph idx="1"/>
          </p:nvPr>
        </p:nvSpPr>
        <p:spPr>
          <a:xfrm>
            <a:off x="4808763" y="2198914"/>
            <a:ext cx="3845379" cy="3670180"/>
          </a:xfrm>
          <a:prstGeom prst="rect">
            <a:avLst/>
          </a:prstGeom>
        </p:spPr>
        <p:txBody>
          <a:bodyPr spcFirstLastPara="1" lIns="91425" tIns="45700" rIns="91425" bIns="45700" anchorCtr="0">
            <a:normAutofit/>
          </a:bodyPr>
          <a:lstStyle/>
          <a:p>
            <a:r>
              <a:rPr lang="en-US"/>
              <a:t>Expanding access to affordable vehicle loans for Marylanders with disabilities, particularly those in rural areas of Maryland, who are more likely to face limited access to transportation, higher poverty rates, and greater unemployment. </a:t>
            </a:r>
          </a:p>
          <a:p>
            <a:pPr marL="342900" lvl="0" indent="-342900" rtl="0">
              <a:spcBef>
                <a:spcPts val="400"/>
              </a:spcBef>
              <a:spcAft>
                <a:spcPts val="0"/>
              </a:spcAft>
              <a:buSzPts val="1500"/>
              <a:buNone/>
            </a:pPr>
            <a:endParaRPr lang="en-US" b="0" i="0" u="none">
              <a:latin typeface="Arial"/>
              <a:ea typeface="Arial"/>
              <a:cs typeface="Arial"/>
              <a:sym typeface="Arial"/>
            </a:endParaRPr>
          </a:p>
        </p:txBody>
      </p:sp>
    </p:spTree>
    <p:extLst>
      <p:ext uri="{BB962C8B-B14F-4D97-AF65-F5344CB8AC3E}">
        <p14:creationId xmlns:p14="http://schemas.microsoft.com/office/powerpoint/2010/main" val="2507254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Title"/>
          <p:cNvSpPr txBox="1">
            <a:spLocks noGrp="1"/>
          </p:cNvSpPr>
          <p:nvPr>
            <p:ph type="title"/>
          </p:nvPr>
        </p:nvSpPr>
        <p:spPr>
          <a:xfrm>
            <a:off x="822960" y="719091"/>
            <a:ext cx="7543800" cy="101827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Arial"/>
              <a:buNone/>
            </a:pPr>
            <a:r>
              <a:rPr lang="en-US" sz="4400" i="0" u="none" dirty="0">
                <a:ea typeface="Arial"/>
                <a:cs typeface="Arial"/>
                <a:sym typeface="Arial"/>
              </a:rPr>
              <a:t>iDrive Maryland </a:t>
            </a:r>
            <a:endParaRPr sz="4400" dirty="0"/>
          </a:p>
        </p:txBody>
      </p:sp>
      <p:sp>
        <p:nvSpPr>
          <p:cNvPr id="309" name="Text"/>
          <p:cNvSpPr txBox="1">
            <a:spLocks noGrp="1"/>
          </p:cNvSpPr>
          <p:nvPr>
            <p:ph idx="1"/>
          </p:nvPr>
        </p:nvSpPr>
        <p:spPr>
          <a:xfrm>
            <a:off x="895447" y="1846555"/>
            <a:ext cx="7543800" cy="4630445"/>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480"/>
              </a:spcBef>
              <a:spcAft>
                <a:spcPts val="0"/>
              </a:spcAft>
              <a:buClr>
                <a:schemeClr val="dk1"/>
              </a:buClr>
              <a:buSzPts val="1800"/>
              <a:buFont typeface="Noto Sans Symbols"/>
              <a:buChar char="●"/>
            </a:pPr>
            <a:r>
              <a:rPr lang="en-US" dirty="0">
                <a:ea typeface="Arial"/>
                <a:cs typeface="Arial"/>
                <a:sym typeface="Arial"/>
              </a:rPr>
              <a:t>Loans for both adapted AND non-adapted vehicles</a:t>
            </a:r>
            <a:endParaRPr lang="en-US" b="0" i="0" u="none" dirty="0">
              <a:ea typeface="Arial"/>
              <a:cs typeface="Arial"/>
              <a:sym typeface="Arial"/>
            </a:endParaRPr>
          </a:p>
          <a:p>
            <a:pPr marL="342900" lvl="0" indent="-342900" algn="l" rtl="0">
              <a:lnSpc>
                <a:spcPct val="100000"/>
              </a:lnSpc>
              <a:spcBef>
                <a:spcPts val="480"/>
              </a:spcBef>
              <a:spcAft>
                <a:spcPts val="0"/>
              </a:spcAft>
              <a:buClr>
                <a:schemeClr val="dk1"/>
              </a:buClr>
              <a:buSzPts val="1800"/>
              <a:buFont typeface="Noto Sans Symbols"/>
              <a:buChar char="●"/>
            </a:pPr>
            <a:r>
              <a:rPr lang="en-US" b="0" i="0" u="none" dirty="0">
                <a:ea typeface="Arial"/>
                <a:cs typeface="Arial"/>
                <a:sym typeface="Arial"/>
              </a:rPr>
              <a:t>Interest rates currently offered at </a:t>
            </a:r>
            <a:r>
              <a:rPr lang="en-US" dirty="0">
                <a:ea typeface="Arial"/>
                <a:cs typeface="Arial"/>
                <a:sym typeface="Arial"/>
              </a:rPr>
              <a:t>3</a:t>
            </a:r>
            <a:r>
              <a:rPr lang="en-US" b="0" i="0" u="none" dirty="0">
                <a:ea typeface="Arial"/>
                <a:cs typeface="Arial"/>
                <a:sym typeface="Arial"/>
              </a:rPr>
              <a:t>% </a:t>
            </a:r>
          </a:p>
          <a:p>
            <a:pPr marL="342900" lvl="0" indent="-342900" algn="l" rtl="0">
              <a:lnSpc>
                <a:spcPct val="100000"/>
              </a:lnSpc>
              <a:spcBef>
                <a:spcPts val="480"/>
              </a:spcBef>
              <a:spcAft>
                <a:spcPts val="0"/>
              </a:spcAft>
              <a:buClr>
                <a:schemeClr val="dk1"/>
              </a:buClr>
              <a:buSzPts val="1800"/>
              <a:buFont typeface="Noto Sans Symbols"/>
              <a:buChar char="●"/>
            </a:pPr>
            <a:r>
              <a:rPr lang="en-US" dirty="0">
                <a:ea typeface="Arial"/>
                <a:cs typeface="Arial"/>
                <a:sym typeface="Arial"/>
              </a:rPr>
              <a:t>Loan amounts up to *$70,000 for vehicles</a:t>
            </a:r>
          </a:p>
          <a:p>
            <a:pPr marL="342900" lvl="0" indent="-342900" algn="l" rtl="0">
              <a:lnSpc>
                <a:spcPct val="100000"/>
              </a:lnSpc>
              <a:spcBef>
                <a:spcPts val="480"/>
              </a:spcBef>
              <a:spcAft>
                <a:spcPts val="0"/>
              </a:spcAft>
              <a:buClr>
                <a:schemeClr val="dk1"/>
              </a:buClr>
              <a:buSzPts val="1800"/>
              <a:buFont typeface="Noto Sans Symbols"/>
              <a:buChar char="●"/>
            </a:pPr>
            <a:r>
              <a:rPr lang="en-US" dirty="0">
                <a:ea typeface="Arial"/>
                <a:cs typeface="Arial"/>
                <a:sym typeface="Arial"/>
              </a:rPr>
              <a:t>Up to 120-months (10 year) repayment terms for some vehicles*</a:t>
            </a:r>
          </a:p>
          <a:p>
            <a:pPr marL="0" lvl="0" indent="0" algn="l" rtl="0">
              <a:lnSpc>
                <a:spcPct val="100000"/>
              </a:lnSpc>
              <a:spcBef>
                <a:spcPts val="480"/>
              </a:spcBef>
              <a:spcAft>
                <a:spcPts val="0"/>
              </a:spcAft>
              <a:buClr>
                <a:schemeClr val="dk1"/>
              </a:buClr>
              <a:buSzPts val="1800"/>
              <a:buNone/>
            </a:pPr>
            <a:endParaRPr lang="en-US" dirty="0">
              <a:ea typeface="Arial"/>
              <a:cs typeface="Arial"/>
              <a:sym typeface="Arial"/>
            </a:endParaRPr>
          </a:p>
          <a:p>
            <a:pPr marL="0" lvl="0" indent="0" algn="l" rtl="0">
              <a:lnSpc>
                <a:spcPct val="100000"/>
              </a:lnSpc>
              <a:spcBef>
                <a:spcPts val="480"/>
              </a:spcBef>
              <a:spcAft>
                <a:spcPts val="0"/>
              </a:spcAft>
              <a:buClr>
                <a:schemeClr val="dk1"/>
              </a:buClr>
              <a:buSzPts val="1800"/>
              <a:buNone/>
            </a:pPr>
            <a:r>
              <a:rPr lang="en-US" sz="1600" dirty="0">
                <a:ea typeface="Arial"/>
                <a:cs typeface="Arial"/>
                <a:sym typeface="Arial"/>
              </a:rPr>
              <a:t>*some restrictions apply</a:t>
            </a:r>
          </a:p>
          <a:p>
            <a:pPr>
              <a:lnSpc>
                <a:spcPct val="100000"/>
              </a:lnSpc>
              <a:spcBef>
                <a:spcPts val="480"/>
              </a:spcBef>
              <a:spcAft>
                <a:spcPts val="0"/>
              </a:spcAft>
              <a:buClr>
                <a:schemeClr val="dk1"/>
              </a:buClr>
              <a:buSzPts val="1800"/>
            </a:pPr>
            <a:endParaRPr lang="en-US" sz="1600" b="0" i="0" u="none" dirty="0">
              <a:ea typeface="Arial"/>
              <a:cs typeface="Arial"/>
              <a:sym typeface="Arial"/>
            </a:endParaRPr>
          </a:p>
          <a:p>
            <a:pPr marL="342900" lvl="0" indent="-342900" algn="l" rtl="0">
              <a:lnSpc>
                <a:spcPct val="100000"/>
              </a:lnSpc>
              <a:spcBef>
                <a:spcPts val="400"/>
              </a:spcBef>
              <a:spcAft>
                <a:spcPts val="0"/>
              </a:spcAft>
              <a:buSzPts val="1500"/>
              <a:buNone/>
            </a:pPr>
            <a:endParaRPr sz="2000" b="0" i="0" u="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642E9D5C-7913-69FE-B25B-F9897B5219A0}"/>
              </a:ext>
            </a:extLst>
          </p:cNvPr>
          <p:cNvPicPr>
            <a:picLocks noChangeAspect="1"/>
          </p:cNvPicPr>
          <p:nvPr/>
        </p:nvPicPr>
        <p:blipFill>
          <a:blip r:embed="rId3"/>
          <a:stretch>
            <a:fillRect/>
          </a:stretch>
        </p:blipFill>
        <p:spPr>
          <a:xfrm>
            <a:off x="3498980" y="3638774"/>
            <a:ext cx="3520969" cy="2640726"/>
          </a:xfrm>
          <a:prstGeom prst="rect">
            <a:avLst/>
          </a:prstGeom>
        </p:spPr>
      </p:pic>
    </p:spTree>
    <p:extLst>
      <p:ext uri="{BB962C8B-B14F-4D97-AF65-F5344CB8AC3E}">
        <p14:creationId xmlns:p14="http://schemas.microsoft.com/office/powerpoint/2010/main" val="2226234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32DE-DEA5-EAA0-8972-F603690CA9EF}"/>
              </a:ext>
            </a:extLst>
          </p:cNvPr>
          <p:cNvSpPr>
            <a:spLocks noGrp="1"/>
          </p:cNvSpPr>
          <p:nvPr>
            <p:ph type="title"/>
          </p:nvPr>
        </p:nvSpPr>
        <p:spPr>
          <a:xfrm>
            <a:off x="963384" y="244528"/>
            <a:ext cx="3845379" cy="1450757"/>
          </a:xfrm>
        </p:spPr>
        <p:txBody>
          <a:bodyPr>
            <a:normAutofit/>
          </a:bodyPr>
          <a:lstStyle/>
          <a:p>
            <a:r>
              <a:rPr lang="en-US" dirty="0"/>
              <a:t>How to Apply</a:t>
            </a:r>
          </a:p>
        </p:txBody>
      </p:sp>
      <p:pic>
        <p:nvPicPr>
          <p:cNvPr id="6" name="Picture 5">
            <a:extLst>
              <a:ext uri="{FF2B5EF4-FFF2-40B4-BE49-F238E27FC236}">
                <a16:creationId xmlns:a16="http://schemas.microsoft.com/office/drawing/2014/main" id="{8B47B98A-5884-09D9-DEDD-11AECD4AD150}"/>
              </a:ext>
            </a:extLst>
          </p:cNvPr>
          <p:cNvPicPr>
            <a:picLocks noChangeAspect="1"/>
          </p:cNvPicPr>
          <p:nvPr/>
        </p:nvPicPr>
        <p:blipFill>
          <a:blip r:embed="rId2"/>
          <a:stretch>
            <a:fillRect/>
          </a:stretch>
        </p:blipFill>
        <p:spPr>
          <a:xfrm>
            <a:off x="482394" y="1904369"/>
            <a:ext cx="4088720" cy="2729220"/>
          </a:xfrm>
          <a:prstGeom prst="rect">
            <a:avLst/>
          </a:prstGeom>
        </p:spPr>
      </p:pic>
      <p:sp>
        <p:nvSpPr>
          <p:cNvPr id="3" name="Content Placeholder 2">
            <a:extLst>
              <a:ext uri="{FF2B5EF4-FFF2-40B4-BE49-F238E27FC236}">
                <a16:creationId xmlns:a16="http://schemas.microsoft.com/office/drawing/2014/main" id="{42043B85-67EF-DCF9-F77F-BCCE4023EB50}"/>
              </a:ext>
            </a:extLst>
          </p:cNvPr>
          <p:cNvSpPr>
            <a:spLocks noGrp="1"/>
          </p:cNvSpPr>
          <p:nvPr>
            <p:ph idx="1"/>
          </p:nvPr>
        </p:nvSpPr>
        <p:spPr>
          <a:xfrm>
            <a:off x="4726569" y="1904369"/>
            <a:ext cx="3845379" cy="3670180"/>
          </a:xfrm>
        </p:spPr>
        <p:txBody>
          <a:bodyPr>
            <a:normAutofit/>
          </a:bodyPr>
          <a:lstStyle/>
          <a:p>
            <a:pPr marL="0" indent="0">
              <a:buNone/>
            </a:pPr>
            <a:endParaRPr lang="en-US" b="0" i="0" dirty="0">
              <a:effectLst/>
              <a:latin typeface="Arial" panose="020B0604020202020204" pitchFamily="34" charset="0"/>
            </a:endParaRPr>
          </a:p>
          <a:p>
            <a:r>
              <a:rPr lang="en-US" b="0" i="0" dirty="0">
                <a:effectLst/>
                <a:latin typeface="Arial" panose="020B0604020202020204" pitchFamily="34" charset="0"/>
              </a:rPr>
              <a:t>You can easily and securely </a:t>
            </a:r>
            <a:r>
              <a:rPr lang="en-US" b="1" i="0" dirty="0">
                <a:effectLst/>
                <a:latin typeface="Arial" panose="020B0604020202020204" pitchFamily="34" charset="0"/>
                <a:hlinkClick r:id="rId3"/>
              </a:rPr>
              <a:t>Apply online here</a:t>
            </a:r>
            <a:r>
              <a:rPr lang="en-US" b="0" i="0" dirty="0">
                <a:effectLst/>
                <a:latin typeface="Arial" panose="020B0604020202020204" pitchFamily="34" charset="0"/>
              </a:rPr>
              <a:t>!</a:t>
            </a:r>
          </a:p>
          <a:p>
            <a:endParaRPr lang="en-US" b="0" i="0" dirty="0">
              <a:effectLst/>
              <a:latin typeface="Arial" panose="020B0604020202020204" pitchFamily="34" charset="0"/>
            </a:endParaRPr>
          </a:p>
          <a:p>
            <a:r>
              <a:rPr lang="en-US" b="0" i="0" dirty="0">
                <a:effectLst/>
                <a:latin typeface="Arial" panose="020B0604020202020204" pitchFamily="34" charset="0"/>
              </a:rPr>
              <a:t>Or </a:t>
            </a:r>
            <a:r>
              <a:rPr lang="en-US" b="1" i="0" dirty="0">
                <a:effectLst/>
                <a:latin typeface="Arial" panose="020B0604020202020204" pitchFamily="34" charset="0"/>
                <a:hlinkClick r:id="rId4"/>
              </a:rPr>
              <a:t>download the application</a:t>
            </a:r>
            <a:r>
              <a:rPr lang="en-US" b="1" i="0" dirty="0">
                <a:effectLst/>
                <a:latin typeface="Arial" panose="020B0604020202020204" pitchFamily="34" charset="0"/>
              </a:rPr>
              <a:t> </a:t>
            </a:r>
            <a:endParaRPr lang="en-US" b="0" i="0" dirty="0">
              <a:effectLst/>
              <a:latin typeface="Arial" panose="020B0604020202020204" pitchFamily="34" charset="0"/>
            </a:endParaRPr>
          </a:p>
          <a:p>
            <a:r>
              <a:rPr lang="en-US" b="0" i="0" dirty="0">
                <a:effectLst/>
                <a:latin typeface="Arial" panose="020B0604020202020204" pitchFamily="34" charset="0"/>
              </a:rPr>
              <a:t>and submit by email to </a:t>
            </a:r>
            <a:r>
              <a:rPr lang="en-US" b="0" i="0" dirty="0">
                <a:effectLst/>
                <a:latin typeface="Arial" panose="020B0604020202020204" pitchFamily="34" charset="0"/>
                <a:hlinkClick r:id="rId5"/>
              </a:rPr>
              <a:t>mdtap.atlp@maryland.gov</a:t>
            </a:r>
            <a:endParaRPr lang="en-US" b="0" i="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69F8835-4918-D83C-6E29-7D6797C25E40}"/>
              </a:ext>
            </a:extLst>
          </p:cNvPr>
          <p:cNvSpPr>
            <a:spLocks noGrp="1"/>
          </p:cNvSpPr>
          <p:nvPr>
            <p:ph type="sldNum" sz="quarter" idx="12"/>
          </p:nvPr>
        </p:nvSpPr>
        <p:spPr>
          <a:xfrm>
            <a:off x="7425343" y="6459785"/>
            <a:ext cx="984019" cy="365125"/>
          </a:xfrm>
        </p:spPr>
        <p:txBody>
          <a:bodyPr>
            <a:normAutofit/>
          </a:bodyPr>
          <a:lstStyle/>
          <a:p>
            <a:pPr marL="0" lvl="0" indent="0" rtl="0">
              <a:spcBef>
                <a:spcPts val="0"/>
              </a:spcBef>
              <a:spcAft>
                <a:spcPts val="600"/>
              </a:spcAft>
              <a:buNone/>
            </a:pPr>
            <a:fld id="{00000000-1234-1234-1234-123412341234}" type="slidenum">
              <a:rPr lang="en-US"/>
              <a:pPr marL="0" lvl="0" indent="0" rtl="0">
                <a:spcBef>
                  <a:spcPts val="0"/>
                </a:spcBef>
                <a:spcAft>
                  <a:spcPts val="600"/>
                </a:spcAft>
                <a:buNone/>
              </a:pPr>
              <a:t>22</a:t>
            </a:fld>
            <a:endParaRPr lang="en-US"/>
          </a:p>
        </p:txBody>
      </p:sp>
    </p:spTree>
    <p:extLst>
      <p:ext uri="{BB962C8B-B14F-4D97-AF65-F5344CB8AC3E}">
        <p14:creationId xmlns:p14="http://schemas.microsoft.com/office/powerpoint/2010/main" val="1244467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e91a48c579_0_0"/>
          <p:cNvSpPr txBox="1">
            <a:spLocks noGrp="1"/>
          </p:cNvSpPr>
          <p:nvPr>
            <p:ph type="title"/>
          </p:nvPr>
        </p:nvSpPr>
        <p:spPr>
          <a:xfrm>
            <a:off x="3478115" y="356878"/>
            <a:ext cx="4931229" cy="1450757"/>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en-US" sz="3400" dirty="0"/>
              <a:t>Statewide </a:t>
            </a:r>
            <a:br>
              <a:rPr lang="en-US" sz="3400" dirty="0"/>
            </a:br>
            <a:r>
              <a:rPr lang="en-US" sz="3400" dirty="0"/>
              <a:t>Portable Ramp Access Project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986" r="27098" b="-1"/>
          <a:stretch/>
        </p:blipFill>
        <p:spPr>
          <a:xfrm>
            <a:off x="475499" y="1082257"/>
            <a:ext cx="3000986" cy="4430054"/>
          </a:xfrm>
          <a:prstGeom prst="rect">
            <a:avLst/>
          </a:prstGeom>
        </p:spPr>
      </p:pic>
      <p:sp>
        <p:nvSpPr>
          <p:cNvPr id="325" name="Google Shape;325;ge91a48c579_0_0"/>
          <p:cNvSpPr txBox="1">
            <a:spLocks noGrp="1"/>
          </p:cNvSpPr>
          <p:nvPr>
            <p:ph type="body" idx="1"/>
          </p:nvPr>
        </p:nvSpPr>
        <p:spPr>
          <a:xfrm>
            <a:off x="3719245" y="1684962"/>
            <a:ext cx="4949256" cy="4633645"/>
          </a:xfrm>
          <a:prstGeom prst="rect">
            <a:avLst/>
          </a:prstGeom>
        </p:spPr>
        <p:txBody>
          <a:bodyPr spcFirstLastPara="1" lIns="0" tIns="45700" rIns="0" bIns="45700" anchorCtr="0">
            <a:normAutofit fontScale="92500" lnSpcReduction="10000"/>
          </a:bodyPr>
          <a:lstStyle/>
          <a:p>
            <a:pPr marL="0" lvl="0" indent="0" rtl="0">
              <a:spcBef>
                <a:spcPts val="1200"/>
              </a:spcBef>
              <a:spcAft>
                <a:spcPts val="0"/>
              </a:spcAft>
              <a:buNone/>
            </a:pPr>
            <a:r>
              <a:rPr lang="en-US" sz="1600" dirty="0"/>
              <a:t>MDTAP oversees the statewide portable ramp project, loaning a variety of portable ramps to consumers who need short-term ramp solutions. These ramps are housed at 6 local Centers for Independent Living across the state: </a:t>
            </a:r>
          </a:p>
          <a:p>
            <a:pPr marL="0" lvl="0" indent="0" rtl="0">
              <a:spcBef>
                <a:spcPts val="1200"/>
              </a:spcBef>
              <a:spcAft>
                <a:spcPts val="0"/>
              </a:spcAft>
              <a:buNone/>
            </a:pPr>
            <a:endParaRPr lang="en-US" sz="1600" dirty="0"/>
          </a:p>
          <a:p>
            <a:pPr marL="0" lvl="0" indent="0" rtl="0">
              <a:spcBef>
                <a:spcPts val="200"/>
              </a:spcBef>
              <a:spcAft>
                <a:spcPts val="0"/>
              </a:spcAft>
              <a:buClr>
                <a:schemeClr val="dk1"/>
              </a:buClr>
              <a:buSzPts val="2100"/>
              <a:buFont typeface="Arial"/>
              <a:buNone/>
            </a:pPr>
            <a:r>
              <a:rPr lang="en-US" sz="1600" u="sng" dirty="0">
                <a:hlinkClick r:id="rId4"/>
              </a:rPr>
              <a:t>IMAGE Center of Maryland</a:t>
            </a:r>
            <a:r>
              <a:rPr lang="en-US" sz="1600" dirty="0">
                <a:hlinkClick r:id="rId4"/>
              </a:rPr>
              <a:t> </a:t>
            </a:r>
            <a:r>
              <a:rPr lang="en-US" sz="1600" dirty="0"/>
              <a:t>– Baltimore City, Baltimore County, Harford County </a:t>
            </a:r>
          </a:p>
          <a:p>
            <a:pPr marL="0" lvl="0" indent="0" rtl="0">
              <a:spcBef>
                <a:spcPts val="0"/>
              </a:spcBef>
              <a:spcAft>
                <a:spcPts val="0"/>
              </a:spcAft>
              <a:buClr>
                <a:schemeClr val="dk1"/>
              </a:buClr>
              <a:buSzPts val="2100"/>
              <a:buFont typeface="Arial"/>
              <a:buNone/>
            </a:pPr>
            <a:endParaRPr lang="en-US" sz="1600" dirty="0"/>
          </a:p>
          <a:p>
            <a:pPr marL="0" lvl="0" indent="0" rtl="0">
              <a:spcBef>
                <a:spcPts val="0"/>
              </a:spcBef>
              <a:spcAft>
                <a:spcPts val="0"/>
              </a:spcAft>
              <a:buClr>
                <a:schemeClr val="dk1"/>
              </a:buClr>
              <a:buSzPts val="2100"/>
              <a:buFont typeface="Arial"/>
              <a:buNone/>
            </a:pPr>
            <a:r>
              <a:rPr lang="en-US" sz="1600" u="sng" dirty="0">
                <a:hlinkClick r:id="rId5"/>
              </a:rPr>
              <a:t>Independence Now</a:t>
            </a:r>
            <a:r>
              <a:rPr lang="en-US" sz="1600" dirty="0">
                <a:hlinkClick r:id="rId5"/>
              </a:rPr>
              <a:t> </a:t>
            </a:r>
            <a:r>
              <a:rPr lang="en-US" sz="1600" dirty="0"/>
              <a:t>– Montgomery County, Prince George’s County</a:t>
            </a:r>
          </a:p>
          <a:p>
            <a:pPr marL="0" lvl="0" indent="0" rtl="0">
              <a:spcBef>
                <a:spcPts val="0"/>
              </a:spcBef>
              <a:spcAft>
                <a:spcPts val="0"/>
              </a:spcAft>
              <a:buClr>
                <a:schemeClr val="dk1"/>
              </a:buClr>
              <a:buSzPts val="2100"/>
              <a:buFont typeface="Arial"/>
              <a:buNone/>
            </a:pPr>
            <a:endParaRPr lang="en-US" sz="1600" dirty="0"/>
          </a:p>
          <a:p>
            <a:pPr marL="0" lvl="0" indent="0" rtl="0">
              <a:spcBef>
                <a:spcPts val="0"/>
              </a:spcBef>
              <a:spcAft>
                <a:spcPts val="0"/>
              </a:spcAft>
              <a:buNone/>
            </a:pPr>
            <a:r>
              <a:rPr lang="en-US" sz="1600" u="sng" dirty="0">
                <a:hlinkClick r:id="rId6"/>
              </a:rPr>
              <a:t>Accessible Resources for Independence</a:t>
            </a:r>
            <a:r>
              <a:rPr lang="en-US" sz="1600" dirty="0">
                <a:hlinkClick r:id="rId6"/>
              </a:rPr>
              <a:t> </a:t>
            </a:r>
            <a:r>
              <a:rPr lang="en-US" sz="1600" dirty="0"/>
              <a:t>– Howard County, Anne Arundel County </a:t>
            </a:r>
          </a:p>
          <a:p>
            <a:pPr marL="0" lvl="0" indent="0" rtl="0">
              <a:spcBef>
                <a:spcPts val="0"/>
              </a:spcBef>
              <a:spcAft>
                <a:spcPts val="0"/>
              </a:spcAft>
              <a:buNone/>
            </a:pPr>
            <a:endParaRPr lang="en-US" sz="1600" dirty="0"/>
          </a:p>
          <a:p>
            <a:pPr marL="0" lvl="0" indent="0" rtl="0">
              <a:spcBef>
                <a:spcPts val="0"/>
              </a:spcBef>
              <a:spcAft>
                <a:spcPts val="0"/>
              </a:spcAft>
              <a:buNone/>
            </a:pPr>
            <a:r>
              <a:rPr lang="en-US" sz="1600" u="sng" dirty="0">
                <a:hlinkClick r:id="rId7"/>
              </a:rPr>
              <a:t>Southern Maryland CIL</a:t>
            </a:r>
            <a:r>
              <a:rPr lang="en-US" sz="1600" dirty="0"/>
              <a:t> - Calvert County, Charles County, St. Mary’s County</a:t>
            </a:r>
          </a:p>
          <a:p>
            <a:pPr marL="0" lvl="0" indent="0" rtl="0">
              <a:spcBef>
                <a:spcPts val="0"/>
              </a:spcBef>
              <a:spcAft>
                <a:spcPts val="0"/>
              </a:spcAft>
              <a:buNone/>
            </a:pPr>
            <a:endParaRPr lang="en-US" sz="1600" dirty="0"/>
          </a:p>
          <a:p>
            <a:pPr marL="0" lvl="0" indent="0" rtl="0">
              <a:spcBef>
                <a:spcPts val="0"/>
              </a:spcBef>
              <a:spcAft>
                <a:spcPts val="0"/>
              </a:spcAft>
              <a:buNone/>
            </a:pPr>
            <a:r>
              <a:rPr lang="en-US" sz="1600" u="sng" dirty="0">
                <a:hlinkClick r:id="rId8"/>
              </a:rPr>
              <a:t>Resources for Independence</a:t>
            </a:r>
            <a:r>
              <a:rPr lang="en-US" sz="1600" dirty="0"/>
              <a:t> - Allegany County, Garrett County, Washington County</a:t>
            </a:r>
          </a:p>
          <a:p>
            <a:pPr marL="0" lvl="0" indent="0" rtl="0">
              <a:spcBef>
                <a:spcPts val="0"/>
              </a:spcBef>
              <a:spcAft>
                <a:spcPts val="0"/>
              </a:spcAft>
              <a:buNone/>
            </a:pPr>
            <a:endParaRPr lang="en-US" sz="1600" dirty="0"/>
          </a:p>
          <a:p>
            <a:pPr marL="0" lvl="0" indent="0" rtl="0">
              <a:spcBef>
                <a:spcPts val="0"/>
              </a:spcBef>
              <a:spcAft>
                <a:spcPts val="0"/>
              </a:spcAft>
              <a:buNone/>
            </a:pPr>
            <a:r>
              <a:rPr lang="en-US" sz="1600" dirty="0">
                <a:hlinkClick r:id="rId9"/>
              </a:rPr>
              <a:t>Bay Area CIL </a:t>
            </a:r>
            <a:r>
              <a:rPr lang="en-US" sz="1600" dirty="0"/>
              <a:t>– Caroline, Cecil, Dorchester, Kent, Queen Anne’s, Somerset, Wicomico, Worcester</a:t>
            </a:r>
          </a:p>
          <a:p>
            <a:pPr marL="0" lvl="0" indent="0" rtl="0">
              <a:spcBef>
                <a:spcPts val="0"/>
              </a:spcBef>
              <a:spcAft>
                <a:spcPts val="0"/>
              </a:spcAft>
              <a:buClr>
                <a:schemeClr val="dk1"/>
              </a:buClr>
              <a:buSzPts val="2100"/>
              <a:buFont typeface="Arial"/>
              <a:buNone/>
            </a:pPr>
            <a:endParaRPr lang="en-US" sz="1400" dirty="0"/>
          </a:p>
          <a:p>
            <a:pPr marL="0" lvl="0" indent="0" rtl="0">
              <a:spcBef>
                <a:spcPts val="1200"/>
              </a:spcBef>
              <a:spcAft>
                <a:spcPts val="200"/>
              </a:spcAft>
              <a:buNone/>
            </a:pPr>
            <a:endParaRPr lang="en-US" sz="1100" dirty="0"/>
          </a:p>
        </p:txBody>
      </p:sp>
      <p:sp>
        <p:nvSpPr>
          <p:cNvPr id="326" name="Google Shape;326;ge91a48c579_0_0"/>
          <p:cNvSpPr txBox="1">
            <a:spLocks noGrp="1"/>
          </p:cNvSpPr>
          <p:nvPr>
            <p:ph type="sldNum" idx="12"/>
          </p:nvPr>
        </p:nvSpPr>
        <p:spPr>
          <a:xfrm>
            <a:off x="7425344" y="6459786"/>
            <a:ext cx="984000" cy="365100"/>
          </a:xfrm>
          <a:prstGeom prst="rect">
            <a:avLst/>
          </a:prstGeom>
        </p:spPr>
        <p:txBody>
          <a:bodyPr spcFirstLastPara="1" lIns="91425" tIns="45700" rIns="91425" bIns="45700" anchorCtr="0">
            <a:normAutofit/>
          </a:bodyPr>
          <a:lstStyle/>
          <a:p>
            <a:pPr marL="0" lvl="0" indent="0" rtl="0">
              <a:spcBef>
                <a:spcPts val="0"/>
              </a:spcBef>
              <a:spcAft>
                <a:spcPts val="600"/>
              </a:spcAft>
              <a:buClr>
                <a:srgbClr val="000000"/>
              </a:buClr>
              <a:buSzPts val="1000"/>
              <a:buFont typeface="Arial"/>
              <a:buNone/>
            </a:pPr>
            <a:fld id="{00000000-1234-1234-1234-123412341234}" type="slidenum">
              <a:rPr lang="en-US"/>
              <a:pPr marL="0" lvl="0" indent="0" rtl="0">
                <a:spcBef>
                  <a:spcPts val="0"/>
                </a:spcBef>
                <a:spcAft>
                  <a:spcPts val="600"/>
                </a:spcAft>
                <a:buClr>
                  <a:srgbClr val="000000"/>
                </a:buClr>
                <a:buSzPts val="1000"/>
                <a:buFont typeface="Arial"/>
                <a:buNone/>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4"/>
        <p:cNvGrpSpPr/>
        <p:nvPr/>
      </p:nvGrpSpPr>
      <p:grpSpPr>
        <a:xfrm>
          <a:off x="0" y="0"/>
          <a:ext cx="0" cy="0"/>
          <a:chOff x="0" y="0"/>
          <a:chExt cx="0" cy="0"/>
        </a:xfrm>
      </p:grpSpPr>
      <p:sp useBgFill="1">
        <p:nvSpPr>
          <p:cNvPr id="330" name="Rectangle 329">
            <a:extLst>
              <a:ext uri="{FF2B5EF4-FFF2-40B4-BE49-F238E27FC236}">
                <a16:creationId xmlns:a16="http://schemas.microsoft.com/office/drawing/2014/main" id="{3741B58E-3B65-4A01-A276-975AB2CF8A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7AAC67C3-831B-4AB1-A259-DFB839CAFA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5" name="Title"/>
          <p:cNvSpPr txBox="1">
            <a:spLocks noGrp="1"/>
          </p:cNvSpPr>
          <p:nvPr>
            <p:ph type="title"/>
          </p:nvPr>
        </p:nvSpPr>
        <p:spPr>
          <a:xfrm>
            <a:off x="369277" y="605896"/>
            <a:ext cx="2313633" cy="5646208"/>
          </a:xfrm>
          <a:prstGeom prst="rect">
            <a:avLst/>
          </a:prstGeom>
        </p:spPr>
        <p:txBody>
          <a:bodyPr spcFirstLastPara="1" lIns="91425" tIns="45700" rIns="91425" bIns="45700" anchor="ctr" anchorCtr="0">
            <a:normAutofit/>
          </a:bodyPr>
          <a:lstStyle/>
          <a:p>
            <a:pPr marL="0" lvl="0" indent="0" rtl="0">
              <a:spcBef>
                <a:spcPts val="0"/>
              </a:spcBef>
              <a:spcAft>
                <a:spcPts val="0"/>
              </a:spcAft>
              <a:buNone/>
            </a:pPr>
            <a:r>
              <a:rPr lang="en-US" sz="3100">
                <a:solidFill>
                  <a:srgbClr val="FFFFFF"/>
                </a:solidFill>
              </a:rPr>
              <a:t>Other AT Funding Sources  </a:t>
            </a:r>
          </a:p>
        </p:txBody>
      </p:sp>
      <p:sp>
        <p:nvSpPr>
          <p:cNvPr id="334" name="Rectangle 333">
            <a:extLst>
              <a:ext uri="{FF2B5EF4-FFF2-40B4-BE49-F238E27FC236}">
                <a16:creationId xmlns:a16="http://schemas.microsoft.com/office/drawing/2014/main" id="{054B3F04-9EAC-45C0-B3CE-0387EEA10A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6" name="Text"/>
          <p:cNvSpPr txBox="1">
            <a:spLocks noGrp="1"/>
          </p:cNvSpPr>
          <p:nvPr>
            <p:ph idx="1"/>
          </p:nvPr>
        </p:nvSpPr>
        <p:spPr>
          <a:xfrm>
            <a:off x="3556512" y="605896"/>
            <a:ext cx="4810247" cy="5882513"/>
          </a:xfrm>
          <a:prstGeom prst="rect">
            <a:avLst/>
          </a:prstGeom>
        </p:spPr>
        <p:txBody>
          <a:bodyPr spcFirstLastPara="1" lIns="91425" tIns="45700" rIns="91425" bIns="45700" anchor="ctr" anchorCtr="0">
            <a:normAutofit/>
          </a:bodyPr>
          <a:lstStyle/>
          <a:p>
            <a:pPr marL="0" lvl="0" indent="0">
              <a:spcBef>
                <a:spcPts val="360"/>
              </a:spcBef>
              <a:spcAft>
                <a:spcPts val="0"/>
              </a:spcAft>
              <a:buNone/>
            </a:pPr>
            <a:r>
              <a:rPr lang="en-US" sz="1900" dirty="0">
                <a:hlinkClick r:id="rId3"/>
              </a:rPr>
              <a:t>CILs AT Grants </a:t>
            </a:r>
            <a:r>
              <a:rPr lang="en-US" sz="1900" dirty="0"/>
              <a:t>– These can often go up to $5,000, but many require a % contribution from the consumer. Each of the 7 CILs maintain their own structure and application process. </a:t>
            </a:r>
          </a:p>
          <a:p>
            <a:pPr marL="0" lvl="0" indent="0">
              <a:spcBef>
                <a:spcPts val="360"/>
              </a:spcBef>
              <a:spcAft>
                <a:spcPts val="0"/>
              </a:spcAft>
              <a:buNone/>
            </a:pPr>
            <a:r>
              <a:rPr lang="en-US" sz="1900" dirty="0"/>
              <a:t> </a:t>
            </a:r>
          </a:p>
          <a:p>
            <a:pPr marL="0" lvl="0" indent="0" rtl="0">
              <a:spcBef>
                <a:spcPts val="360"/>
              </a:spcBef>
              <a:spcAft>
                <a:spcPts val="0"/>
              </a:spcAft>
              <a:buNone/>
            </a:pPr>
            <a:r>
              <a:rPr lang="en-US" sz="1900" dirty="0">
                <a:hlinkClick r:id="rId4"/>
              </a:rPr>
              <a:t>LISS Funding </a:t>
            </a:r>
            <a:r>
              <a:rPr lang="en-US" sz="1900" dirty="0"/>
              <a:t>– up to $2,000 for services and devices.</a:t>
            </a:r>
          </a:p>
          <a:p>
            <a:pPr marL="0" lvl="0" indent="0" rtl="0">
              <a:spcBef>
                <a:spcPts val="360"/>
              </a:spcBef>
              <a:spcAft>
                <a:spcPts val="0"/>
              </a:spcAft>
              <a:buNone/>
            </a:pPr>
            <a:endParaRPr lang="en-US" sz="1900" dirty="0"/>
          </a:p>
          <a:p>
            <a:pPr marL="0" lvl="0" indent="0" rtl="0">
              <a:spcBef>
                <a:spcPts val="360"/>
              </a:spcBef>
              <a:spcAft>
                <a:spcPts val="0"/>
              </a:spcAft>
              <a:buNone/>
            </a:pPr>
            <a:r>
              <a:rPr lang="en-US" sz="1900" dirty="0">
                <a:hlinkClick r:id="rId5"/>
              </a:rPr>
              <a:t>Medicaid Waiver Programs </a:t>
            </a:r>
            <a:r>
              <a:rPr lang="en-US" sz="1900" dirty="0"/>
              <a:t>– all 3 (Family Supports, Community Supports, and Community Pathways) include AT and AT Services, though the amounts fluctuate.</a:t>
            </a:r>
          </a:p>
          <a:p>
            <a:pPr marL="0" lvl="0" indent="0" rtl="0">
              <a:spcBef>
                <a:spcPts val="360"/>
              </a:spcBef>
              <a:spcAft>
                <a:spcPts val="0"/>
              </a:spcAft>
              <a:buNone/>
            </a:pPr>
            <a:endParaRPr lang="en-US" sz="1900" dirty="0"/>
          </a:p>
          <a:p>
            <a:pPr marL="0" indent="0">
              <a:spcBef>
                <a:spcPts val="360"/>
              </a:spcBef>
              <a:spcAft>
                <a:spcPts val="0"/>
              </a:spcAft>
              <a:buNone/>
            </a:pPr>
            <a:r>
              <a:rPr lang="en-US" sz="1900" i="1" dirty="0"/>
              <a:t>Local service organizations such as Business and Professional Women's Associations, Exchange Club, Kiwanis, Elks, Lions, SERTOMA, </a:t>
            </a:r>
            <a:r>
              <a:rPr lang="en-US" sz="1900" i="1" dirty="0" err="1"/>
              <a:t>JayCees</a:t>
            </a:r>
            <a:r>
              <a:rPr lang="en-US" sz="1900" i="1" dirty="0"/>
              <a:t>, Church Groups, "A Dream Come True", "Make-A-Wish", Masons/Shriners, Churches, Knights of Columbus, and the Quota Club.</a:t>
            </a:r>
          </a:p>
          <a:p>
            <a:pPr marL="0" lvl="0" indent="0" rtl="0">
              <a:spcBef>
                <a:spcPts val="360"/>
              </a:spcBef>
              <a:spcAft>
                <a:spcPts val="0"/>
              </a:spcAft>
              <a:buNone/>
            </a:pPr>
            <a:endParaRPr lang="en-US" sz="1900" dirty="0"/>
          </a:p>
          <a:p>
            <a:pPr marL="457200" lvl="0" indent="0" rtl="0">
              <a:spcBef>
                <a:spcPts val="360"/>
              </a:spcBef>
              <a:spcAft>
                <a:spcPts val="0"/>
              </a:spcAft>
              <a:buNone/>
            </a:pPr>
            <a:endParaRPr lang="en-US" sz="1900" dirty="0"/>
          </a:p>
        </p:txBody>
      </p:sp>
    </p:spTree>
    <p:extLst>
      <p:ext uri="{BB962C8B-B14F-4D97-AF65-F5344CB8AC3E}">
        <p14:creationId xmlns:p14="http://schemas.microsoft.com/office/powerpoint/2010/main" val="4077006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4B9E-F6D0-A5CB-F71A-A21DD2DBEDA6}"/>
              </a:ext>
            </a:extLst>
          </p:cNvPr>
          <p:cNvSpPr>
            <a:spLocks noGrp="1"/>
          </p:cNvSpPr>
          <p:nvPr>
            <p:ph type="ctrTitle"/>
          </p:nvPr>
        </p:nvSpPr>
        <p:spPr/>
        <p:txBody>
          <a:bodyPr/>
          <a:lstStyle/>
          <a:p>
            <a:r>
              <a:rPr lang="en-US" dirty="0"/>
              <a:t>Partner Programs</a:t>
            </a:r>
          </a:p>
        </p:txBody>
      </p:sp>
      <p:sp>
        <p:nvSpPr>
          <p:cNvPr id="4" name="Slide Number Placeholder 3">
            <a:extLst>
              <a:ext uri="{FF2B5EF4-FFF2-40B4-BE49-F238E27FC236}">
                <a16:creationId xmlns:a16="http://schemas.microsoft.com/office/drawing/2014/main" id="{DB7C0717-93C8-27A6-754C-C8CE8A93D9D4}"/>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25</a:t>
            </a:fld>
            <a:endParaRPr lang="en-US" sz="1400" b="0">
              <a:solidFill>
                <a:srgbClr val="000000"/>
              </a:solidFill>
            </a:endParaRPr>
          </a:p>
        </p:txBody>
      </p:sp>
    </p:spTree>
    <p:extLst>
      <p:ext uri="{BB962C8B-B14F-4D97-AF65-F5344CB8AC3E}">
        <p14:creationId xmlns:p14="http://schemas.microsoft.com/office/powerpoint/2010/main" val="131689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4"/>
        <p:cNvGrpSpPr/>
        <p:nvPr/>
      </p:nvGrpSpPr>
      <p:grpSpPr>
        <a:xfrm>
          <a:off x="0" y="0"/>
          <a:ext cx="0" cy="0"/>
          <a:chOff x="0" y="0"/>
          <a:chExt cx="0" cy="0"/>
        </a:xfrm>
      </p:grpSpPr>
      <p:sp useBgFill="1">
        <p:nvSpPr>
          <p:cNvPr id="321" name="Rectangle 320">
            <a:extLst>
              <a:ext uri="{FF2B5EF4-FFF2-40B4-BE49-F238E27FC236}">
                <a16:creationId xmlns:a16="http://schemas.microsoft.com/office/drawing/2014/main" id="{E1F60A3A-08DA-445D-B74A-BEE0735899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itle"/>
          <p:cNvSpPr txBox="1">
            <a:spLocks noGrp="1"/>
          </p:cNvSpPr>
          <p:nvPr>
            <p:ph type="title"/>
          </p:nvPr>
        </p:nvSpPr>
        <p:spPr>
          <a:xfrm>
            <a:off x="3731078" y="634946"/>
            <a:ext cx="4931229" cy="1450757"/>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en-US" sz="3400"/>
              <a:t>Discounted Assistive Technology – Purchasing Cooperative</a:t>
            </a:r>
          </a:p>
        </p:txBody>
      </p:sp>
      <p:pic>
        <p:nvPicPr>
          <p:cNvPr id="2" name="Picture 1" descr="Smiling young boy in wheelchair with a communication touchscreen device on his lap tray. "/>
          <p:cNvPicPr>
            <a:picLocks noChangeAspect="1"/>
          </p:cNvPicPr>
          <p:nvPr/>
        </p:nvPicPr>
        <p:blipFill rotWithShape="1">
          <a:blip r:embed="rId3"/>
          <a:srcRect l="15949" r="8243" b="-1"/>
          <a:stretch/>
        </p:blipFill>
        <p:spPr>
          <a:xfrm>
            <a:off x="475499" y="640081"/>
            <a:ext cx="3000986" cy="5314406"/>
          </a:xfrm>
          <a:prstGeom prst="rect">
            <a:avLst/>
          </a:prstGeom>
        </p:spPr>
      </p:pic>
      <p:cxnSp>
        <p:nvCxnSpPr>
          <p:cNvPr id="323" name="Straight Connector 322">
            <a:extLst>
              <a:ext uri="{FF2B5EF4-FFF2-40B4-BE49-F238E27FC236}">
                <a16:creationId xmlns:a16="http://schemas.microsoft.com/office/drawing/2014/main" id="{296E6EFB-D2CB-44B2-BE0D-9C6DCCCED2E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16" name="Text"/>
          <p:cNvSpPr txBox="1">
            <a:spLocks noGrp="1"/>
          </p:cNvSpPr>
          <p:nvPr>
            <p:ph idx="1"/>
          </p:nvPr>
        </p:nvSpPr>
        <p:spPr>
          <a:xfrm>
            <a:off x="3731076" y="2198914"/>
            <a:ext cx="4931230" cy="3670180"/>
          </a:xfrm>
          <a:prstGeom prst="rect">
            <a:avLst/>
          </a:prstGeom>
        </p:spPr>
        <p:txBody>
          <a:bodyPr spcFirstLastPara="1" lIns="91425" tIns="45700" rIns="91425" bIns="45700" anchorCtr="0">
            <a:normAutofit/>
          </a:bodyPr>
          <a:lstStyle/>
          <a:p>
            <a:pPr marL="0" lvl="0" indent="0" rtl="0">
              <a:spcBef>
                <a:spcPts val="360"/>
              </a:spcBef>
              <a:spcAft>
                <a:spcPts val="0"/>
              </a:spcAft>
              <a:buNone/>
            </a:pPr>
            <a:r>
              <a:rPr lang="en-US" dirty="0"/>
              <a:t>MDTAP partners with AT Discount Sales &amp; Services, LLC to access the lowest prices for AT when purchasing equipment. And you can too!</a:t>
            </a:r>
          </a:p>
          <a:p>
            <a:pPr marL="0" lvl="0" indent="0" rtl="0">
              <a:spcBef>
                <a:spcPts val="360"/>
              </a:spcBef>
              <a:spcAft>
                <a:spcPts val="0"/>
              </a:spcAft>
              <a:buNone/>
            </a:pPr>
            <a:endParaRPr lang="en-US" dirty="0"/>
          </a:p>
          <a:p>
            <a:pPr marL="932688" lvl="2" indent="0">
              <a:spcBef>
                <a:spcPts val="360"/>
              </a:spcBef>
              <a:spcAft>
                <a:spcPts val="0"/>
              </a:spcAft>
              <a:buNone/>
            </a:pPr>
            <a:r>
              <a:rPr lang="en-US" sz="1600" dirty="0"/>
              <a:t>AT Discount Sales &amp; Services, LLC provides discounts and product information for all AT needs. </a:t>
            </a:r>
          </a:p>
          <a:p>
            <a:pPr marL="932688" lvl="2" indent="0">
              <a:spcBef>
                <a:spcPts val="360"/>
              </a:spcBef>
              <a:spcAft>
                <a:spcPts val="0"/>
              </a:spcAft>
              <a:buNone/>
            </a:pPr>
            <a:endParaRPr lang="en-US" sz="1600" dirty="0"/>
          </a:p>
          <a:p>
            <a:pPr marL="932688" lvl="2" indent="0">
              <a:spcBef>
                <a:spcPts val="360"/>
              </a:spcBef>
              <a:spcAft>
                <a:spcPts val="0"/>
              </a:spcAft>
              <a:buNone/>
            </a:pPr>
            <a:r>
              <a:rPr lang="en-US" sz="1600" dirty="0"/>
              <a:t>410-290-1327</a:t>
            </a:r>
          </a:p>
          <a:p>
            <a:pPr marL="932688" lvl="2" indent="0">
              <a:spcBef>
                <a:spcPts val="360"/>
              </a:spcBef>
              <a:spcAft>
                <a:spcPts val="0"/>
              </a:spcAft>
              <a:buNone/>
            </a:pPr>
            <a:r>
              <a:rPr lang="en-US" sz="1600" u="sng" dirty="0">
                <a:hlinkClick r:id="rId4" tooltip="Amanda's email"/>
              </a:rPr>
              <a:t>amanda@atdiscount.net</a:t>
            </a:r>
            <a:r>
              <a:rPr lang="en-US" sz="1600" dirty="0">
                <a:hlinkClick r:id="rId4" tooltip="Amanda's email"/>
              </a:rPr>
              <a:t> </a:t>
            </a:r>
            <a:r>
              <a:rPr lang="en-US" sz="1600" dirty="0"/>
              <a:t> </a:t>
            </a:r>
          </a:p>
          <a:p>
            <a:pPr marL="932688" lvl="2" indent="0">
              <a:spcBef>
                <a:spcPts val="360"/>
              </a:spcBef>
              <a:spcAft>
                <a:spcPts val="0"/>
              </a:spcAft>
              <a:buNone/>
            </a:pPr>
            <a:r>
              <a:rPr lang="en-US" sz="1600" u="sng" dirty="0">
                <a:hlinkClick r:id="rId5" tooltip="link to AT discount website"/>
              </a:rPr>
              <a:t>www.atdiscount.net</a:t>
            </a:r>
            <a:r>
              <a:rPr lang="en-US" sz="1600" dirty="0">
                <a:hlinkClick r:id="rId5" tooltip="link to AT discount website"/>
              </a:rPr>
              <a:t> </a:t>
            </a:r>
            <a:endParaRPr lang="en-US" sz="1600" dirty="0"/>
          </a:p>
          <a:p>
            <a:pPr marL="457200" lvl="0" indent="0" rtl="0">
              <a:spcBef>
                <a:spcPts val="360"/>
              </a:spcBef>
              <a:spcAft>
                <a:spcPts val="0"/>
              </a:spcAft>
              <a:buNone/>
            </a:pPr>
            <a:endParaRPr lang="en-US" dirty="0"/>
          </a:p>
        </p:txBody>
      </p:sp>
      <p:sp>
        <p:nvSpPr>
          <p:cNvPr id="325" name="Rectangle 324">
            <a:extLst>
              <a:ext uri="{FF2B5EF4-FFF2-40B4-BE49-F238E27FC236}">
                <a16:creationId xmlns:a16="http://schemas.microsoft.com/office/drawing/2014/main" id="{62BA066C-D259-4F6D-9F83-124F73636C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7" name="Rectangle 326">
            <a:extLst>
              <a:ext uri="{FF2B5EF4-FFF2-40B4-BE49-F238E27FC236}">
                <a16:creationId xmlns:a16="http://schemas.microsoft.com/office/drawing/2014/main" id="{39179F48-E825-4803-806A-7029F8537F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10;&#10;Description automatically generated">
            <a:extLst>
              <a:ext uri="{FF2B5EF4-FFF2-40B4-BE49-F238E27FC236}">
                <a16:creationId xmlns:a16="http://schemas.microsoft.com/office/drawing/2014/main" id="{828D79C5-97F8-6343-84F7-3C6AD75788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2" y="60712"/>
            <a:ext cx="9140428" cy="5143500"/>
          </a:xfrm>
          <a:prstGeom prst="rect">
            <a:avLst/>
          </a:prstGeom>
        </p:spPr>
      </p:pic>
      <p:pic>
        <p:nvPicPr>
          <p:cNvPr id="3" name="Picture 2">
            <a:extLst>
              <a:ext uri="{FF2B5EF4-FFF2-40B4-BE49-F238E27FC236}">
                <a16:creationId xmlns:a16="http://schemas.microsoft.com/office/drawing/2014/main" id="{93937A98-FEBB-EF4D-901E-52424FF76D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4737"/>
          <a:stretch/>
        </p:blipFill>
        <p:spPr>
          <a:xfrm>
            <a:off x="0" y="1653788"/>
            <a:ext cx="5285894" cy="565867"/>
          </a:xfrm>
          <a:prstGeom prst="rect">
            <a:avLst/>
          </a:prstGeom>
        </p:spPr>
      </p:pic>
      <p:pic>
        <p:nvPicPr>
          <p:cNvPr id="4" name="Picture 3" descr="A picture containing flower, bird&#10;&#10;Description automatically generated">
            <a:extLst>
              <a:ext uri="{FF2B5EF4-FFF2-40B4-BE49-F238E27FC236}">
                <a16:creationId xmlns:a16="http://schemas.microsoft.com/office/drawing/2014/main" id="{9D086E65-9BB8-2546-8515-3FCB24FA3E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5641" t="2791" b="-1"/>
          <a:stretch/>
        </p:blipFill>
        <p:spPr>
          <a:xfrm>
            <a:off x="0" y="1653788"/>
            <a:ext cx="986521" cy="582582"/>
          </a:xfrm>
          <a:prstGeom prst="rect">
            <a:avLst/>
          </a:prstGeom>
        </p:spPr>
      </p:pic>
      <p:sp>
        <p:nvSpPr>
          <p:cNvPr id="5" name="TextBox 4">
            <a:extLst>
              <a:ext uri="{FF2B5EF4-FFF2-40B4-BE49-F238E27FC236}">
                <a16:creationId xmlns:a16="http://schemas.microsoft.com/office/drawing/2014/main" id="{29BBEB64-2EFC-CB49-80C4-33A760C2D96A}"/>
              </a:ext>
            </a:extLst>
          </p:cNvPr>
          <p:cNvSpPr txBox="1"/>
          <p:nvPr/>
        </p:nvSpPr>
        <p:spPr>
          <a:xfrm>
            <a:off x="986521" y="1700109"/>
            <a:ext cx="5994071" cy="41549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MAT Program</a:t>
            </a:r>
          </a:p>
        </p:txBody>
      </p:sp>
      <p:sp>
        <p:nvSpPr>
          <p:cNvPr id="11" name="TextBox 10"/>
          <p:cNvSpPr txBox="1"/>
          <p:nvPr/>
        </p:nvSpPr>
        <p:spPr>
          <a:xfrm>
            <a:off x="189400" y="2317878"/>
            <a:ext cx="5096494" cy="3729226"/>
          </a:xfrm>
          <a:prstGeom prst="rect">
            <a:avLst/>
          </a:prstGeom>
          <a:noFill/>
        </p:spPr>
        <p:txBody>
          <a:bodyPr wrap="square" rtlCol="0">
            <a:spAutoFit/>
          </a:bodyPr>
          <a:lstStyle/>
          <a:p>
            <a:pPr marL="600075" lvl="1" indent="-257175">
              <a:spcBef>
                <a:spcPts val="1350"/>
              </a:spcBef>
              <a:buFont typeface="Arial" panose="020B0604020202020204" pitchFamily="34" charset="0"/>
              <a:buChar char="•"/>
            </a:pPr>
            <a:r>
              <a:rPr lang="en-US" sz="1600" dirty="0"/>
              <a:t>Landline and mobile phones are available for people with </a:t>
            </a:r>
            <a:r>
              <a:rPr lang="en-US" sz="1600" b="1" dirty="0"/>
              <a:t>hearing loss, vision loss, physical disabilities, and I/DD</a:t>
            </a:r>
            <a:r>
              <a:rPr lang="en-US" sz="1600" dirty="0"/>
              <a:t>. </a:t>
            </a:r>
          </a:p>
          <a:p>
            <a:pPr marL="600075" lvl="1" indent="-257175">
              <a:spcBef>
                <a:spcPts val="1350"/>
              </a:spcBef>
              <a:buFont typeface="Arial" panose="020B0604020202020204" pitchFamily="34" charset="0"/>
              <a:buChar char="•"/>
            </a:pPr>
            <a:r>
              <a:rPr lang="en-US" sz="1600" dirty="0">
                <a:latin typeface="Arial" panose="020B0604020202020204" pitchFamily="34" charset="0"/>
                <a:cs typeface="Arial" panose="020B0604020202020204" pitchFamily="34" charset="0"/>
              </a:rPr>
              <a:t>For anyone 3 and up, who qualifies.</a:t>
            </a:r>
          </a:p>
          <a:p>
            <a:pPr marL="600075" lvl="1" indent="-257175">
              <a:spcBef>
                <a:spcPts val="1350"/>
              </a:spcBef>
              <a:buFont typeface="Arial" panose="020B0604020202020204" pitchFamily="34" charset="0"/>
              <a:buChar char="•"/>
            </a:pPr>
            <a:r>
              <a:rPr lang="en-US" sz="1600" dirty="0">
                <a:latin typeface="Arial" panose="020B0604020202020204" pitchFamily="34" charset="0"/>
                <a:cs typeface="Arial" panose="020B0604020202020204" pitchFamily="34" charset="0"/>
              </a:rPr>
              <a:t>Application </a:t>
            </a:r>
            <a:r>
              <a:rPr lang="en-US" sz="1600" dirty="0">
                <a:latin typeface="Arial" panose="020B0604020202020204" pitchFamily="34" charset="0"/>
                <a:cs typeface="Arial" panose="020B0604020202020204" pitchFamily="34" charset="0"/>
                <a:hlinkClick r:id="rId6"/>
              </a:rPr>
              <a:t>available online</a:t>
            </a:r>
            <a:endParaRPr lang="en-US" sz="1600" dirty="0">
              <a:latin typeface="Arial" panose="020B0604020202020204" pitchFamily="34" charset="0"/>
              <a:cs typeface="Arial" panose="020B0604020202020204" pitchFamily="34" charset="0"/>
            </a:endParaRPr>
          </a:p>
          <a:p>
            <a:pPr marL="600075" lvl="1" indent="-257175">
              <a:spcBef>
                <a:spcPts val="1350"/>
              </a:spcBef>
              <a:buFont typeface="Arial" panose="020B0604020202020204" pitchFamily="34" charset="0"/>
              <a:buChar char="•"/>
            </a:pPr>
            <a:r>
              <a:rPr lang="en-US" sz="1600" dirty="0">
                <a:latin typeface="Arial" panose="020B0604020202020204" pitchFamily="34" charset="0"/>
                <a:cs typeface="Arial" panose="020B0604020202020204" pitchFamily="34" charset="0"/>
              </a:rPr>
              <a:t>Call 800-552-7724 or 410-767-6960 (Voice/TTY) or 443-453-5970 (Video Phone) to request by mail</a:t>
            </a:r>
          </a:p>
          <a:p>
            <a:pPr marL="600075" lvl="1" indent="-257175">
              <a:spcBef>
                <a:spcPts val="1350"/>
              </a:spcBef>
              <a:buFont typeface="Arial" panose="020B0604020202020204" pitchFamily="34" charset="0"/>
              <a:buChar char="•"/>
            </a:pPr>
            <a:r>
              <a:rPr lang="en-US" sz="1600" dirty="0">
                <a:latin typeface="Arial" panose="020B0604020202020204" pitchFamily="34" charset="0"/>
                <a:cs typeface="Arial" panose="020B0604020202020204" pitchFamily="34" charset="0"/>
              </a:rPr>
              <a:t>Email </a:t>
            </a:r>
            <a:r>
              <a:rPr lang="en-US" sz="1600" i="1" dirty="0">
                <a:solidFill>
                  <a:srgbClr val="C40E3D"/>
                </a:solidFill>
                <a:latin typeface="Arial" panose="020B060402020202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MAT.Program1@Maryland.gov</a:t>
            </a:r>
            <a:r>
              <a:rPr lang="en-US" sz="1600" i="1" dirty="0">
                <a:solidFill>
                  <a:srgbClr val="C40E3D"/>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and request an electronic application</a:t>
            </a:r>
          </a:p>
          <a:p>
            <a:pPr lvl="1">
              <a:spcBef>
                <a:spcPts val="1350"/>
              </a:spcBef>
            </a:pPr>
            <a:endParaRPr lang="en-US" sz="1800" dirty="0">
              <a:latin typeface="Arial" panose="020B0604020202020204" pitchFamily="34" charset="0"/>
              <a:cs typeface="Arial" panose="020B0604020202020204" pitchFamily="34" charset="0"/>
            </a:endParaRPr>
          </a:p>
        </p:txBody>
      </p:sp>
      <p:pic>
        <p:nvPicPr>
          <p:cNvPr id="8" name="Picture 7" descr="Text&#10;&#10;Description automatically generated with medium confidence">
            <a:extLst>
              <a:ext uri="{FF2B5EF4-FFF2-40B4-BE49-F238E27FC236}">
                <a16:creationId xmlns:a16="http://schemas.microsoft.com/office/drawing/2014/main" id="{F9577217-0031-2046-BCA0-7ECE39B466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84713" y="2054678"/>
            <a:ext cx="2754828" cy="3565071"/>
          </a:xfrm>
          <a:prstGeom prst="rect">
            <a:avLst/>
          </a:prstGeom>
          <a:ln w="3175">
            <a:solidFill>
              <a:schemeClr val="bg2">
                <a:lumMod val="9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4088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D79C5-97F8-6343-84F7-3C6AD7578840}"/>
              </a:ext>
              <a:ext uri="{C183D7F6-B498-43B3-948B-1728B52AA6E4}">
                <adec:decorative xmlns=""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4" y="857250"/>
            <a:ext cx="9136856" cy="5143500"/>
          </a:xfrm>
          <a:prstGeom prst="rect">
            <a:avLst/>
          </a:prstGeom>
        </p:spPr>
      </p:pic>
      <p:pic>
        <p:nvPicPr>
          <p:cNvPr id="3" name="Picture 2">
            <a:extLst>
              <a:ext uri="{FF2B5EF4-FFF2-40B4-BE49-F238E27FC236}">
                <a16:creationId xmlns:a16="http://schemas.microsoft.com/office/drawing/2014/main" id="{93937A98-FEBB-EF4D-901E-52424FF76D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3236" t="-193"/>
          <a:stretch/>
        </p:blipFill>
        <p:spPr>
          <a:xfrm>
            <a:off x="0" y="1652695"/>
            <a:ext cx="8066712" cy="566960"/>
          </a:xfrm>
          <a:prstGeom prst="rect">
            <a:avLst/>
          </a:prstGeom>
        </p:spPr>
      </p:pic>
      <p:pic>
        <p:nvPicPr>
          <p:cNvPr id="4" name="Picture 3" descr="A picture containing flower, bird&#10;&#10;Description automatically generated">
            <a:extLst>
              <a:ext uri="{FF2B5EF4-FFF2-40B4-BE49-F238E27FC236}">
                <a16:creationId xmlns:a16="http://schemas.microsoft.com/office/drawing/2014/main" id="{9D086E65-9BB8-2546-8515-3FCB24FA3E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5641" t="2791" b="-1"/>
          <a:stretch/>
        </p:blipFill>
        <p:spPr>
          <a:xfrm>
            <a:off x="0" y="1653788"/>
            <a:ext cx="986521" cy="582582"/>
          </a:xfrm>
          <a:prstGeom prst="rect">
            <a:avLst/>
          </a:prstGeom>
        </p:spPr>
      </p:pic>
      <p:sp>
        <p:nvSpPr>
          <p:cNvPr id="5" name="TextBox 4">
            <a:extLst>
              <a:ext uri="{FF2B5EF4-FFF2-40B4-BE49-F238E27FC236}">
                <a16:creationId xmlns:a16="http://schemas.microsoft.com/office/drawing/2014/main" id="{29BBEB64-2EFC-CB49-80C4-33A760C2D96A}"/>
              </a:ext>
            </a:extLst>
          </p:cNvPr>
          <p:cNvSpPr txBox="1"/>
          <p:nvPr/>
        </p:nvSpPr>
        <p:spPr>
          <a:xfrm>
            <a:off x="1077288" y="1747969"/>
            <a:ext cx="7629390" cy="41549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What Telecommunications Equipment is Available?</a:t>
            </a:r>
            <a:r>
              <a:rPr lang="en-US" sz="2100" dirty="0">
                <a:solidFill>
                  <a:schemeClr val="bg1"/>
                </a:solidFill>
                <a:latin typeface="Arial" panose="020B0604020202020204" pitchFamily="34" charset="0"/>
                <a:cs typeface="Arial" panose="020B0604020202020204" pitchFamily="34" charset="0"/>
              </a:rPr>
              <a:t> </a:t>
            </a:r>
            <a:endParaRPr lang="en-US" sz="21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B37995A-B6CE-1E49-9AAD-93F71DD1FE31}"/>
              </a:ext>
            </a:extLst>
          </p:cNvPr>
          <p:cNvSpPr txBox="1"/>
          <p:nvPr/>
        </p:nvSpPr>
        <p:spPr>
          <a:xfrm>
            <a:off x="593341" y="2529779"/>
            <a:ext cx="3104852" cy="2564805"/>
          </a:xfrm>
          <a:prstGeom prst="rect">
            <a:avLst/>
          </a:prstGeom>
          <a:noFill/>
        </p:spPr>
        <p:txBody>
          <a:bodyPr wrap="square" rtlCol="0">
            <a:spAutoFit/>
          </a:bodyPr>
          <a:lstStyle/>
          <a:p>
            <a:pPr marL="257175" indent="-257175">
              <a:spcBef>
                <a:spcPts val="450"/>
              </a:spcBef>
              <a:buFont typeface="Arial" panose="020B0604020202020204" pitchFamily="34" charset="0"/>
              <a:buChar char="•"/>
            </a:pPr>
            <a:r>
              <a:rPr lang="en-US" sz="1800" dirty="0" err="1">
                <a:latin typeface="Arial" panose="020B0604020202020204" pitchFamily="34" charset="0"/>
                <a:cs typeface="Arial" panose="020B0604020202020204" pitchFamily="34" charset="0"/>
              </a:rPr>
              <a:t>Blindshell</a:t>
            </a:r>
            <a:r>
              <a:rPr lang="en-US" sz="1800" dirty="0">
                <a:latin typeface="Arial" panose="020B0604020202020204" pitchFamily="34" charset="0"/>
                <a:cs typeface="Arial" panose="020B0604020202020204" pitchFamily="34" charset="0"/>
              </a:rPr>
              <a:t> Classic 2</a:t>
            </a:r>
          </a:p>
          <a:p>
            <a:pPr marL="257175" indent="-257175">
              <a:spcBef>
                <a:spcPts val="450"/>
              </a:spcBef>
              <a:buFont typeface="Arial" panose="020B0604020202020204" pitchFamily="34" charset="0"/>
              <a:buChar char="•"/>
            </a:pPr>
            <a:r>
              <a:rPr lang="en-US" sz="1800" dirty="0" err="1">
                <a:latin typeface="Arial" panose="020B0604020202020204" pitchFamily="34" charset="0"/>
                <a:cs typeface="Arial" panose="020B0604020202020204" pitchFamily="34" charset="0"/>
              </a:rPr>
              <a:t>Iphone</a:t>
            </a:r>
            <a:r>
              <a:rPr lang="en-US" sz="1800" dirty="0">
                <a:latin typeface="Arial" panose="020B0604020202020204" pitchFamily="34" charset="0"/>
                <a:cs typeface="Arial" panose="020B0604020202020204" pitchFamily="34" charset="0"/>
              </a:rPr>
              <a:t> 14</a:t>
            </a:r>
          </a:p>
          <a:p>
            <a:pPr marL="257175" indent="-257175">
              <a:spcBef>
                <a:spcPts val="450"/>
              </a:spcBef>
              <a:buFont typeface="Arial" panose="020B0604020202020204" pitchFamily="34" charset="0"/>
              <a:buChar char="•"/>
            </a:pPr>
            <a:r>
              <a:rPr lang="en-US" sz="1800" dirty="0" err="1">
                <a:latin typeface="Arial" panose="020B0604020202020204" pitchFamily="34" charset="0"/>
                <a:cs typeface="Arial" panose="020B0604020202020204" pitchFamily="34" charset="0"/>
              </a:rPr>
              <a:t>Ipad</a:t>
            </a:r>
            <a:endParaRPr lang="en-US" sz="1800" dirty="0">
              <a:latin typeface="Arial" panose="020B0604020202020204" pitchFamily="34" charset="0"/>
              <a:cs typeface="Arial" panose="020B0604020202020204" pitchFamily="34" charset="0"/>
            </a:endParaRPr>
          </a:p>
          <a:p>
            <a:pPr marL="257175" indent="-257175">
              <a:spcBef>
                <a:spcPts val="450"/>
              </a:spcBef>
              <a:buFont typeface="Arial" panose="020B0604020202020204" pitchFamily="34" charset="0"/>
              <a:buChar char="•"/>
            </a:pPr>
            <a:r>
              <a:rPr lang="en-US" sz="1800" dirty="0">
                <a:latin typeface="Arial" panose="020B0604020202020204" pitchFamily="34" charset="0"/>
                <a:cs typeface="Arial" panose="020B0604020202020204" pitchFamily="34" charset="0"/>
              </a:rPr>
              <a:t>Braille displays, BT keyboards and other necessary accessories equipment</a:t>
            </a:r>
          </a:p>
          <a:p>
            <a:pPr marL="257175" indent="-257175">
              <a:spcBef>
                <a:spcPts val="450"/>
              </a:spcBef>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03E5D74-606A-8A4F-9C45-E18BC84B047F}"/>
              </a:ext>
            </a:extLst>
          </p:cNvPr>
          <p:cNvSpPr/>
          <p:nvPr/>
        </p:nvSpPr>
        <p:spPr>
          <a:xfrm>
            <a:off x="659433" y="5259053"/>
            <a:ext cx="3711272" cy="369332"/>
          </a:xfrm>
          <a:prstGeom prst="rect">
            <a:avLst/>
          </a:prstGeom>
        </p:spPr>
        <p:txBody>
          <a:bodyPr wrap="none">
            <a:spAutoFit/>
          </a:bodyPr>
          <a:lstStyle/>
          <a:p>
            <a:pPr>
              <a:spcBef>
                <a:spcPts val="450"/>
              </a:spcBef>
              <a:spcAft>
                <a:spcPts val="450"/>
              </a:spcAft>
            </a:pPr>
            <a:r>
              <a:rPr lang="en-US" sz="1800" i="1" dirty="0">
                <a:solidFill>
                  <a:srgbClr val="C40D3C"/>
                </a:solidFill>
                <a:latin typeface="Arial" panose="020B0604020202020204" pitchFamily="34" charset="0"/>
                <a:cs typeface="Arial" panose="020B0604020202020204" pitchFamily="34" charset="0"/>
              </a:rPr>
              <a:t>Specialized Services for </a:t>
            </a:r>
            <a:r>
              <a:rPr lang="en-US" sz="1800" i="1" dirty="0" err="1">
                <a:solidFill>
                  <a:srgbClr val="C40D3C"/>
                </a:solidFill>
                <a:latin typeface="Arial" panose="020B0604020202020204" pitchFamily="34" charset="0"/>
                <a:cs typeface="Arial" panose="020B0604020202020204" pitchFamily="34" charset="0"/>
              </a:rPr>
              <a:t>DeafBlind</a:t>
            </a:r>
            <a:endParaRPr lang="en-US" sz="1800" i="1" dirty="0">
              <a:solidFill>
                <a:srgbClr val="C40D3C"/>
              </a:solidFill>
              <a:latin typeface="Arial" panose="020B0604020202020204" pitchFamily="34" charset="0"/>
              <a:cs typeface="Arial" panose="020B0604020202020204" pitchFamily="34" charset="0"/>
            </a:endParaRPr>
          </a:p>
        </p:txBody>
      </p:sp>
      <p:pic>
        <p:nvPicPr>
          <p:cNvPr id="18" name="Picture 6" descr="Iphone X Pictures PNG, Iphone X Pictures Transparent Background -  FreeIconsPNG">
            <a:extLst>
              <a:ext uri="{FF2B5EF4-FFF2-40B4-BE49-F238E27FC236}">
                <a16:creationId xmlns:a16="http://schemas.microsoft.com/office/drawing/2014/main" id="{68CD0F87-F1A2-F9B3-54E2-32A7CEE28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889" y="3419538"/>
            <a:ext cx="1640112" cy="1732916"/>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4">
            <a:extLst>
              <a:ext uri="{FF2B5EF4-FFF2-40B4-BE49-F238E27FC236}">
                <a16:creationId xmlns:a16="http://schemas.microsoft.com/office/drawing/2014/main" id="{0183628A-BABA-D3B8-8B2C-68414590755D}"/>
              </a:ext>
            </a:extLst>
          </p:cNvPr>
          <p:cNvPicPr>
            <a:picLocks noChangeAspect="1"/>
          </p:cNvPicPr>
          <p:nvPr/>
        </p:nvPicPr>
        <p:blipFill>
          <a:blip r:embed="rId7"/>
          <a:stretch>
            <a:fillRect/>
          </a:stretch>
        </p:blipFill>
        <p:spPr>
          <a:xfrm>
            <a:off x="5083463" y="3991990"/>
            <a:ext cx="2305968" cy="1739135"/>
          </a:xfrm>
          <a:prstGeom prst="rect">
            <a:avLst/>
          </a:prstGeom>
        </p:spPr>
      </p:pic>
      <p:pic>
        <p:nvPicPr>
          <p:cNvPr id="9" name="Picture 8" descr="A close up of a cell phone&#10;&#10;Description automatically generated with medium confidence">
            <a:extLst>
              <a:ext uri="{FF2B5EF4-FFF2-40B4-BE49-F238E27FC236}">
                <a16:creationId xmlns:a16="http://schemas.microsoft.com/office/drawing/2014/main" id="{D725FE4F-7303-E91F-5D94-224618F46D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2749" y="2529780"/>
            <a:ext cx="1014554" cy="1707595"/>
          </a:xfrm>
          <a:prstGeom prst="rect">
            <a:avLst/>
          </a:prstGeom>
        </p:spPr>
      </p:pic>
      <p:pic>
        <p:nvPicPr>
          <p:cNvPr id="11" name="Picture 10" descr="A picture containing text, red&#10;&#10;Description automatically generated">
            <a:extLst>
              <a:ext uri="{FF2B5EF4-FFF2-40B4-BE49-F238E27FC236}">
                <a16:creationId xmlns:a16="http://schemas.microsoft.com/office/drawing/2014/main" id="{CA043F99-B37A-CB8A-90AF-79B9B92253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6375" y="2314929"/>
            <a:ext cx="2279174" cy="1035989"/>
          </a:xfrm>
          <a:prstGeom prst="rect">
            <a:avLst/>
          </a:prstGeom>
        </p:spPr>
      </p:pic>
    </p:spTree>
    <p:extLst>
      <p:ext uri="{BB962C8B-B14F-4D97-AF65-F5344CB8AC3E}">
        <p14:creationId xmlns:p14="http://schemas.microsoft.com/office/powerpoint/2010/main" val="29472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0CACF7-088E-40EA-8C3D-1DE956755DAA}"/>
              </a:ext>
            </a:extLst>
          </p:cNvPr>
          <p:cNvSpPr>
            <a:spLocks noGrp="1"/>
          </p:cNvSpPr>
          <p:nvPr>
            <p:ph type="title"/>
          </p:nvPr>
        </p:nvSpPr>
        <p:spPr/>
        <p:txBody>
          <a:bodyPr/>
          <a:lstStyle/>
          <a:p>
            <a:r>
              <a:rPr lang="en-US" dirty="0"/>
              <a:t>MD AT Info Everywhere	</a:t>
            </a:r>
          </a:p>
        </p:txBody>
      </p:sp>
      <p:sp>
        <p:nvSpPr>
          <p:cNvPr id="7" name="Text">
            <a:extLst>
              <a:ext uri="{FF2B5EF4-FFF2-40B4-BE49-F238E27FC236}">
                <a16:creationId xmlns:a16="http://schemas.microsoft.com/office/drawing/2014/main" id="{756CAD1D-4690-4200-AC76-8E5CB8BFD356}"/>
              </a:ext>
            </a:extLst>
          </p:cNvPr>
          <p:cNvSpPr>
            <a:spLocks noGrp="1"/>
          </p:cNvSpPr>
          <p:nvPr>
            <p:ph idx="1"/>
          </p:nvPr>
        </p:nvSpPr>
        <p:spPr/>
        <p:txBody>
          <a:bodyPr/>
          <a:lstStyle/>
          <a:p>
            <a:endParaRPr lang="en-US" dirty="0"/>
          </a:p>
          <a:p>
            <a:r>
              <a:rPr lang="en-US" dirty="0">
                <a:hlinkClick r:id="rId2"/>
              </a:rPr>
              <a:t>Where It’s AT </a:t>
            </a:r>
            <a:r>
              <a:rPr lang="en-US" dirty="0"/>
              <a:t>– Our award-winning AT Blog</a:t>
            </a:r>
          </a:p>
          <a:p>
            <a:r>
              <a:rPr lang="en-US" dirty="0"/>
              <a:t>Find us on </a:t>
            </a:r>
            <a:r>
              <a:rPr lang="en-US" dirty="0">
                <a:hlinkClick r:id="rId3"/>
              </a:rPr>
              <a:t>Facebook</a:t>
            </a:r>
            <a:r>
              <a:rPr lang="en-US" dirty="0"/>
              <a:t> -</a:t>
            </a:r>
          </a:p>
          <a:p>
            <a:r>
              <a:rPr lang="en-US" dirty="0"/>
              <a:t>Follow us on </a:t>
            </a:r>
            <a:r>
              <a:rPr lang="en-US" dirty="0">
                <a:hlinkClick r:id="rId4"/>
              </a:rPr>
              <a:t>Twitter</a:t>
            </a:r>
            <a:r>
              <a:rPr lang="en-US" dirty="0"/>
              <a:t> - </a:t>
            </a:r>
          </a:p>
          <a:p>
            <a:r>
              <a:rPr lang="en-US" dirty="0"/>
              <a:t>Watch us on </a:t>
            </a:r>
            <a:r>
              <a:rPr lang="en-US" dirty="0">
                <a:hlinkClick r:id="rId5"/>
              </a:rPr>
              <a:t>YouTube</a:t>
            </a:r>
            <a:r>
              <a:rPr lang="en-US" dirty="0"/>
              <a:t> – </a:t>
            </a:r>
          </a:p>
          <a:p>
            <a:endParaRPr lang="en-US" dirty="0"/>
          </a:p>
          <a:p>
            <a:endParaRPr lang="en-US" dirty="0"/>
          </a:p>
          <a:p>
            <a:endParaRPr lang="en-US" dirty="0"/>
          </a:p>
        </p:txBody>
      </p:sp>
      <p:pic>
        <p:nvPicPr>
          <p:cNvPr id="9" name="Image #1" descr="Blog logo" title="logo">
            <a:extLst>
              <a:ext uri="{FF2B5EF4-FFF2-40B4-BE49-F238E27FC236}">
                <a16:creationId xmlns:a16="http://schemas.microsoft.com/office/drawing/2014/main" id="{D34ACBCE-1989-4B58-B279-426570778FFC}"/>
              </a:ext>
            </a:extLst>
          </p:cNvPr>
          <p:cNvPicPr>
            <a:picLocks noChangeAspect="1"/>
          </p:cNvPicPr>
          <p:nvPr/>
        </p:nvPicPr>
        <p:blipFill>
          <a:blip r:embed="rId6"/>
          <a:stretch>
            <a:fillRect/>
          </a:stretch>
        </p:blipFill>
        <p:spPr>
          <a:xfrm>
            <a:off x="5652301" y="2281006"/>
            <a:ext cx="342900" cy="342900"/>
          </a:xfrm>
          <a:prstGeom prst="rect">
            <a:avLst/>
          </a:prstGeom>
        </p:spPr>
      </p:pic>
      <p:pic>
        <p:nvPicPr>
          <p:cNvPr id="11" name="Image #2" descr="Facebook logo" title="logo">
            <a:extLst>
              <a:ext uri="{FF2B5EF4-FFF2-40B4-BE49-F238E27FC236}">
                <a16:creationId xmlns:a16="http://schemas.microsoft.com/office/drawing/2014/main" id="{E91A8B30-ACDA-4FB0-B081-FDDF011EA61D}"/>
              </a:ext>
            </a:extLst>
          </p:cNvPr>
          <p:cNvPicPr>
            <a:picLocks noChangeAspect="1"/>
          </p:cNvPicPr>
          <p:nvPr/>
        </p:nvPicPr>
        <p:blipFill>
          <a:blip r:embed="rId7"/>
          <a:stretch>
            <a:fillRect/>
          </a:stretch>
        </p:blipFill>
        <p:spPr>
          <a:xfrm>
            <a:off x="3323500" y="2666858"/>
            <a:ext cx="342900" cy="342900"/>
          </a:xfrm>
          <a:prstGeom prst="rect">
            <a:avLst/>
          </a:prstGeom>
        </p:spPr>
      </p:pic>
      <p:pic>
        <p:nvPicPr>
          <p:cNvPr id="13" name="Image #3" descr="Twitter logo" title="logo">
            <a:extLst>
              <a:ext uri="{FF2B5EF4-FFF2-40B4-BE49-F238E27FC236}">
                <a16:creationId xmlns:a16="http://schemas.microsoft.com/office/drawing/2014/main" id="{E14D10C7-9878-4EB4-AA3C-42644EC6E4E3}"/>
              </a:ext>
            </a:extLst>
          </p:cNvPr>
          <p:cNvPicPr>
            <a:picLocks noChangeAspect="1"/>
          </p:cNvPicPr>
          <p:nvPr/>
        </p:nvPicPr>
        <p:blipFill>
          <a:blip r:embed="rId8"/>
          <a:stretch>
            <a:fillRect/>
          </a:stretch>
        </p:blipFill>
        <p:spPr>
          <a:xfrm>
            <a:off x="3323500" y="3149177"/>
            <a:ext cx="342900" cy="342900"/>
          </a:xfrm>
          <a:prstGeom prst="rect">
            <a:avLst/>
          </a:prstGeom>
        </p:spPr>
      </p:pic>
      <p:pic>
        <p:nvPicPr>
          <p:cNvPr id="15" name="Image #4" descr="YouTube logo" title="logo">
            <a:extLst>
              <a:ext uri="{FF2B5EF4-FFF2-40B4-BE49-F238E27FC236}">
                <a16:creationId xmlns:a16="http://schemas.microsoft.com/office/drawing/2014/main" id="{BC01720D-5EFD-455D-8BBF-41ACB1C2F97E}"/>
              </a:ext>
            </a:extLst>
          </p:cNvPr>
          <p:cNvPicPr>
            <a:picLocks noChangeAspect="1"/>
          </p:cNvPicPr>
          <p:nvPr/>
        </p:nvPicPr>
        <p:blipFill>
          <a:blip r:embed="rId9"/>
          <a:stretch>
            <a:fillRect/>
          </a:stretch>
        </p:blipFill>
        <p:spPr>
          <a:xfrm>
            <a:off x="3326352" y="3600450"/>
            <a:ext cx="342900" cy="342900"/>
          </a:xfrm>
          <a:prstGeom prst="rect">
            <a:avLst/>
          </a:prstGeom>
        </p:spPr>
      </p:pic>
    </p:spTree>
    <p:extLst>
      <p:ext uri="{BB962C8B-B14F-4D97-AF65-F5344CB8AC3E}">
        <p14:creationId xmlns:p14="http://schemas.microsoft.com/office/powerpoint/2010/main" val="776123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useBgFill="1">
        <p:nvSpPr>
          <p:cNvPr id="186" name="Rectangle 177">
            <a:extLst>
              <a:ext uri="{FF2B5EF4-FFF2-40B4-BE49-F238E27FC236}">
                <a16:creationId xmlns:a16="http://schemas.microsoft.com/office/drawing/2014/main" id="{F83BAE65-D215-4292-9498-D9610AC2C6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itle"/>
          <p:cNvSpPr txBox="1">
            <a:spLocks noGrp="1"/>
          </p:cNvSpPr>
          <p:nvPr>
            <p:ph type="title"/>
          </p:nvPr>
        </p:nvSpPr>
        <p:spPr>
          <a:xfrm>
            <a:off x="5894613" y="634946"/>
            <a:ext cx="2767693" cy="1450757"/>
          </a:xfrm>
          <a:prstGeom prst="rect">
            <a:avLst/>
          </a:prstGeom>
        </p:spPr>
        <p:txBody>
          <a:bodyPr spcFirstLastPara="1" lIns="91425" tIns="45700" rIns="91425" bIns="45700" anchorCtr="0">
            <a:normAutofit/>
          </a:bodyPr>
          <a:lstStyle/>
          <a:p>
            <a:pPr marL="0" lvl="0" indent="0" rtl="0">
              <a:spcBef>
                <a:spcPts val="0"/>
              </a:spcBef>
              <a:spcAft>
                <a:spcPts val="0"/>
              </a:spcAft>
              <a:buClr>
                <a:schemeClr val="dk2"/>
              </a:buClr>
              <a:buSzPts val="2800"/>
              <a:buFont typeface="Arial"/>
              <a:buNone/>
            </a:pPr>
            <a:r>
              <a:rPr lang="en-US" sz="3400" i="0" u="none">
                <a:ea typeface="Arial"/>
                <a:cs typeface="Arial"/>
                <a:sym typeface="Arial"/>
              </a:rPr>
              <a:t>WHAT IS ASSISTIVE TECHNOLOGY?</a:t>
            </a:r>
            <a:endParaRPr lang="en-US" sz="3400"/>
          </a:p>
        </p:txBody>
      </p:sp>
      <p:pic>
        <p:nvPicPr>
          <p:cNvPr id="3" name="Picture 2" descr="A picture containing appliance, indoor, iron, white&#10;&#10;Description automatically generated">
            <a:extLst>
              <a:ext uri="{FF2B5EF4-FFF2-40B4-BE49-F238E27FC236}">
                <a16:creationId xmlns:a16="http://schemas.microsoft.com/office/drawing/2014/main" id="{5825A7EC-85E5-ED17-5F37-FA673445044D}"/>
              </a:ext>
            </a:extLst>
          </p:cNvPr>
          <p:cNvPicPr>
            <a:picLocks noChangeAspect="1"/>
          </p:cNvPicPr>
          <p:nvPr/>
        </p:nvPicPr>
        <p:blipFill rotWithShape="1">
          <a:blip r:embed="rId3"/>
          <a:srcRect r="22826" b="1"/>
          <a:stretch/>
        </p:blipFill>
        <p:spPr>
          <a:xfrm>
            <a:off x="709559" y="640081"/>
            <a:ext cx="4714231" cy="5314406"/>
          </a:xfrm>
          <a:prstGeom prst="rect">
            <a:avLst/>
          </a:prstGeom>
        </p:spPr>
      </p:pic>
      <p:cxnSp>
        <p:nvCxnSpPr>
          <p:cNvPr id="187" name="Straight Connector 179">
            <a:extLst>
              <a:ext uri="{FF2B5EF4-FFF2-40B4-BE49-F238E27FC236}">
                <a16:creationId xmlns:a16="http://schemas.microsoft.com/office/drawing/2014/main" id="{5C99ACED-3F9B-471D-97BC-E5D2D23198C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45" name="Text"/>
          <p:cNvSpPr txBox="1">
            <a:spLocks noGrp="1"/>
          </p:cNvSpPr>
          <p:nvPr>
            <p:ph idx="1"/>
          </p:nvPr>
        </p:nvSpPr>
        <p:spPr>
          <a:xfrm>
            <a:off x="5894613" y="2198914"/>
            <a:ext cx="2767693" cy="3670180"/>
          </a:xfrm>
          <a:prstGeom prst="rect">
            <a:avLst/>
          </a:prstGeom>
        </p:spPr>
        <p:txBody>
          <a:bodyPr spcFirstLastPara="1" lIns="91425" tIns="45700" rIns="91425" bIns="45700" anchorCtr="0">
            <a:normAutofit lnSpcReduction="10000"/>
          </a:bodyPr>
          <a:lstStyle/>
          <a:p>
            <a:r>
              <a:rPr lang="en-US" sz="1600" dirty="0"/>
              <a:t>Assistive Technology, also known as AT, encompasses a wide variety of items from low-tech such as a claw </a:t>
            </a:r>
            <a:r>
              <a:rPr lang="en-US" sz="1600" dirty="0" err="1"/>
              <a:t>reacher</a:t>
            </a:r>
            <a:r>
              <a:rPr lang="en-US" sz="1600" dirty="0"/>
              <a:t> to high-tech devices that utilize smart screens and speakers to “speak” for someone who is nonverbal. And everything in-between! </a:t>
            </a:r>
          </a:p>
          <a:p>
            <a:r>
              <a:rPr lang="en-US" sz="1600" dirty="0"/>
              <a:t>AT improves a person’s functional abilities so that individual can have greater independence and success with a task(s).  </a:t>
            </a:r>
          </a:p>
        </p:txBody>
      </p:sp>
      <p:sp>
        <p:nvSpPr>
          <p:cNvPr id="188" name="Rectangle 181">
            <a:extLst>
              <a:ext uri="{FF2B5EF4-FFF2-40B4-BE49-F238E27FC236}">
                <a16:creationId xmlns:a16="http://schemas.microsoft.com/office/drawing/2014/main" id="{86C05757-249C-4F2B-B326-B940FDD9C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 name="Rectangle 183">
            <a:extLst>
              <a:ext uri="{FF2B5EF4-FFF2-40B4-BE49-F238E27FC236}">
                <a16:creationId xmlns:a16="http://schemas.microsoft.com/office/drawing/2014/main" id="{EE922679-5189-4C5C-9FBB-6839F89C66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4" name="Title"/>
          <p:cNvSpPr txBox="1">
            <a:spLocks noGrp="1"/>
          </p:cNvSpPr>
          <p:nvPr>
            <p:ph type="title"/>
          </p:nvPr>
        </p:nvSpPr>
        <p:spPr>
          <a:xfrm>
            <a:off x="822959" y="881247"/>
            <a:ext cx="8001000" cy="6080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Arial"/>
              <a:buNone/>
            </a:pPr>
            <a:r>
              <a:rPr lang="en-US" sz="4400" i="0" u="none" dirty="0">
                <a:ea typeface="Arial"/>
                <a:cs typeface="Arial"/>
                <a:sym typeface="Arial"/>
              </a:rPr>
              <a:t>CONTACT US</a:t>
            </a:r>
            <a:endParaRPr sz="4400" dirty="0"/>
          </a:p>
        </p:txBody>
      </p:sp>
      <p:sp>
        <p:nvSpPr>
          <p:cNvPr id="325" name="Text"/>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2100"/>
              <a:buNone/>
            </a:pPr>
            <a:r>
              <a:rPr lang="en-US" sz="2800" i="0" dirty="0">
                <a:solidFill>
                  <a:schemeClr val="dk1"/>
                </a:solidFill>
                <a:ea typeface="Arial"/>
                <a:cs typeface="Arial"/>
                <a:sym typeface="Arial"/>
              </a:rPr>
              <a:t>Central Office</a:t>
            </a:r>
            <a:endParaRPr dirty="0"/>
          </a:p>
          <a:p>
            <a:pPr marL="457200" lvl="0" indent="-457200" algn="l" rtl="0">
              <a:lnSpc>
                <a:spcPct val="90000"/>
              </a:lnSpc>
              <a:spcBef>
                <a:spcPts val="320"/>
              </a:spcBef>
              <a:spcAft>
                <a:spcPts val="0"/>
              </a:spcAft>
              <a:buSzPts val="1200"/>
              <a:buNone/>
            </a:pPr>
            <a:endParaRPr sz="1600" b="0" i="0" u="none" dirty="0">
              <a:solidFill>
                <a:schemeClr val="dk1"/>
              </a:solidFill>
              <a:latin typeface="Arial"/>
              <a:ea typeface="Arial"/>
              <a:cs typeface="Arial"/>
              <a:sym typeface="Arial"/>
            </a:endParaRPr>
          </a:p>
          <a:p>
            <a:pPr marL="749808" lvl="1" indent="-457200">
              <a:spcBef>
                <a:spcPts val="480"/>
              </a:spcBef>
              <a:spcAft>
                <a:spcPts val="0"/>
              </a:spcAft>
              <a:buSzPts val="1800"/>
              <a:buNone/>
            </a:pPr>
            <a:r>
              <a:rPr lang="en-US" sz="2200" b="0" i="0" u="none" dirty="0">
                <a:solidFill>
                  <a:schemeClr val="dk1"/>
                </a:solidFill>
                <a:latin typeface="Arial"/>
                <a:ea typeface="Arial"/>
                <a:cs typeface="Arial"/>
                <a:sym typeface="Arial"/>
              </a:rPr>
              <a:t>Maryland Technology Assistance Program</a:t>
            </a:r>
            <a:endParaRPr dirty="0"/>
          </a:p>
          <a:p>
            <a:pPr marL="749808" lvl="1" indent="-457200">
              <a:spcBef>
                <a:spcPts val="480"/>
              </a:spcBef>
              <a:spcAft>
                <a:spcPts val="0"/>
              </a:spcAft>
              <a:buSzPts val="1800"/>
              <a:buNone/>
            </a:pPr>
            <a:r>
              <a:rPr lang="en-US" sz="2200" b="0" i="0" u="none" dirty="0">
                <a:solidFill>
                  <a:schemeClr val="dk1"/>
                </a:solidFill>
                <a:latin typeface="Arial"/>
                <a:ea typeface="Arial"/>
                <a:cs typeface="Arial"/>
                <a:sym typeface="Arial"/>
              </a:rPr>
              <a:t>2301 Argonne Drive, T-42</a:t>
            </a:r>
            <a:endParaRPr dirty="0"/>
          </a:p>
          <a:p>
            <a:pPr marL="749808" lvl="1" indent="-457200">
              <a:spcBef>
                <a:spcPts val="480"/>
              </a:spcBef>
              <a:spcAft>
                <a:spcPts val="0"/>
              </a:spcAft>
              <a:buSzPts val="1800"/>
              <a:buNone/>
            </a:pPr>
            <a:r>
              <a:rPr lang="en-US" sz="2200" b="0" i="0" u="none" dirty="0">
                <a:solidFill>
                  <a:schemeClr val="dk1"/>
                </a:solidFill>
                <a:latin typeface="Arial"/>
                <a:ea typeface="Arial"/>
                <a:cs typeface="Arial"/>
                <a:sym typeface="Arial"/>
              </a:rPr>
              <a:t>Baltimore, MD  21218</a:t>
            </a:r>
            <a:endParaRPr dirty="0"/>
          </a:p>
          <a:p>
            <a:pPr marL="749808" lvl="1" indent="-457200">
              <a:spcBef>
                <a:spcPts val="480"/>
              </a:spcBef>
              <a:spcAft>
                <a:spcPts val="0"/>
              </a:spcAft>
              <a:buSzPts val="1800"/>
              <a:buNone/>
            </a:pPr>
            <a:r>
              <a:rPr lang="en-US" sz="2200" b="0" i="0" u="none" dirty="0">
                <a:solidFill>
                  <a:schemeClr val="dk1"/>
                </a:solidFill>
                <a:latin typeface="Arial"/>
                <a:ea typeface="Arial"/>
                <a:cs typeface="Arial"/>
                <a:sym typeface="Arial"/>
              </a:rPr>
              <a:t>(800) 832-4827 (voice)</a:t>
            </a:r>
            <a:endParaRPr dirty="0"/>
          </a:p>
          <a:p>
            <a:pPr marL="749808" lvl="1" indent="-457200">
              <a:spcBef>
                <a:spcPts val="480"/>
              </a:spcBef>
              <a:spcAft>
                <a:spcPts val="0"/>
              </a:spcAft>
              <a:buSzPts val="1800"/>
              <a:buNone/>
            </a:pPr>
            <a:r>
              <a:rPr lang="en-US" sz="2200" b="0" i="0" u="none" dirty="0">
                <a:solidFill>
                  <a:schemeClr val="dk1"/>
                </a:solidFill>
                <a:latin typeface="Arial"/>
                <a:ea typeface="Arial"/>
                <a:cs typeface="Arial"/>
                <a:sym typeface="Arial"/>
              </a:rPr>
              <a:t>(866) 881-7488 (TTY)</a:t>
            </a:r>
            <a:endParaRPr dirty="0"/>
          </a:p>
          <a:p>
            <a:pPr marL="749808" lvl="1" indent="-457200">
              <a:spcBef>
                <a:spcPts val="480"/>
              </a:spcBef>
              <a:spcAft>
                <a:spcPts val="0"/>
              </a:spcAft>
              <a:buSzPts val="1800"/>
              <a:buNone/>
            </a:pPr>
            <a:r>
              <a:rPr lang="en-US" sz="2200" b="0" i="0" u="none" dirty="0">
                <a:solidFill>
                  <a:schemeClr val="dk1"/>
                </a:solidFill>
                <a:latin typeface="Arial"/>
                <a:ea typeface="Arial"/>
                <a:cs typeface="Arial"/>
                <a:sym typeface="Arial"/>
              </a:rPr>
              <a:t>(410) 554-9237 (fax)</a:t>
            </a:r>
            <a:endParaRPr dirty="0"/>
          </a:p>
          <a:p>
            <a:pPr marL="749808" lvl="1" indent="-457200">
              <a:spcBef>
                <a:spcPts val="480"/>
              </a:spcBef>
              <a:spcAft>
                <a:spcPts val="0"/>
              </a:spcAft>
              <a:buSzPts val="1800"/>
              <a:buNone/>
            </a:pPr>
            <a:r>
              <a:rPr lang="en-US" sz="2000" u="sng" dirty="0">
                <a:hlinkClick r:id="rId3"/>
              </a:rPr>
              <a:t>MDTAP.General@maryland.gov</a:t>
            </a:r>
            <a:r>
              <a:rPr lang="en-US" sz="2200" b="0" i="0" u="none" dirty="0">
                <a:solidFill>
                  <a:schemeClr val="dk1"/>
                </a:solidFill>
                <a:latin typeface="Arial"/>
                <a:ea typeface="Arial"/>
                <a:cs typeface="Arial"/>
                <a:sym typeface="Arial"/>
              </a:rPr>
              <a:t> (e-mail)</a:t>
            </a:r>
            <a:endParaRPr dirty="0"/>
          </a:p>
          <a:p>
            <a:pPr marL="749808" lvl="1" indent="-457200">
              <a:spcBef>
                <a:spcPts val="480"/>
              </a:spcBef>
              <a:spcAft>
                <a:spcPts val="0"/>
              </a:spcAft>
              <a:buSzPts val="1800"/>
              <a:buNone/>
            </a:pPr>
            <a:r>
              <a:rPr lang="en-US" sz="2200" b="0" i="0" u="sng" dirty="0">
                <a:solidFill>
                  <a:schemeClr val="hlink"/>
                </a:solidFill>
                <a:hlinkClick r:id="rId4" tooltip="Link to MDTAP website"/>
              </a:rPr>
              <a:t>www.mdtap.org</a:t>
            </a:r>
            <a:r>
              <a:rPr lang="en-US" sz="2200" b="0" i="0" u="none" dirty="0">
                <a:solidFill>
                  <a:schemeClr val="dk1"/>
                </a:solidFill>
                <a:latin typeface="Arial"/>
                <a:ea typeface="Arial"/>
                <a:cs typeface="Arial"/>
                <a:sym typeface="Arial"/>
                <a:hlinkClick r:id="rId4" tooltip="Link to MDTAP website"/>
              </a:rPr>
              <a:t> </a:t>
            </a:r>
            <a:r>
              <a:rPr lang="en-US" sz="2200" b="0" i="0" u="none" dirty="0">
                <a:solidFill>
                  <a:schemeClr val="dk1"/>
                </a:solidFill>
                <a:latin typeface="Arial"/>
                <a:ea typeface="Arial"/>
                <a:cs typeface="Arial"/>
                <a:sym typeface="Arial"/>
              </a:rPr>
              <a:t>(web)</a:t>
            </a:r>
            <a:r>
              <a:rPr lang="en-US" b="0" i="0" u="none" dirty="0">
                <a:solidFill>
                  <a:schemeClr val="dk1"/>
                </a:solidFill>
                <a:latin typeface="Arial"/>
                <a:ea typeface="Arial"/>
                <a:cs typeface="Arial"/>
                <a:sym typeface="Arial"/>
              </a:rPr>
              <a:t> </a:t>
            </a:r>
            <a:br>
              <a:rPr lang="en-US" b="0" i="0" u="none" dirty="0">
                <a:solidFill>
                  <a:schemeClr val="dk1"/>
                </a:solidFill>
                <a:latin typeface="Arial"/>
                <a:ea typeface="Arial"/>
                <a:cs typeface="Arial"/>
                <a:sym typeface="Arial"/>
              </a:rPr>
            </a:br>
            <a:r>
              <a:rPr lang="en-US" sz="1600" b="0" i="0" u="none" dirty="0">
                <a:solidFill>
                  <a:schemeClr val="dk1"/>
                </a:solidFill>
                <a:latin typeface="Arial"/>
                <a:ea typeface="Arial"/>
                <a:cs typeface="Arial"/>
                <a:sym typeface="Arial"/>
              </a:rPr>
              <a:t/>
            </a:r>
            <a:br>
              <a:rPr lang="en-US" sz="1600" b="0" i="0" u="none" dirty="0">
                <a:solidFill>
                  <a:schemeClr val="dk1"/>
                </a:solidFill>
                <a:latin typeface="Arial"/>
                <a:ea typeface="Arial"/>
                <a:cs typeface="Arial"/>
                <a:sym typeface="Arial"/>
              </a:rPr>
            </a:br>
            <a:endParaRPr dirty="0"/>
          </a:p>
          <a:p>
            <a:pPr marL="342900" lvl="0" indent="-257175" algn="l" rtl="0">
              <a:spcBef>
                <a:spcPts val="360"/>
              </a:spcBef>
              <a:spcAft>
                <a:spcPts val="0"/>
              </a:spcAft>
              <a:buSzPts val="1350"/>
              <a:buNone/>
            </a:pPr>
            <a:endParaRPr sz="1800" b="0" i="0" u="none" dirty="0">
              <a:solidFill>
                <a:schemeClr val="dk1"/>
              </a:solidFill>
              <a:latin typeface="Arial"/>
              <a:ea typeface="Arial"/>
              <a:cs typeface="Arial"/>
              <a:sym typeface="Arial"/>
            </a:endParaRPr>
          </a:p>
        </p:txBody>
      </p:sp>
      <p:pic>
        <p:nvPicPr>
          <p:cNvPr id="327" name="Image #1" descr="Changing Maryland for the Better logo" title="State logo"/>
          <p:cNvPicPr preferRelativeResize="0"/>
          <p:nvPr/>
        </p:nvPicPr>
        <p:blipFill rotWithShape="1">
          <a:blip r:embed="rId5">
            <a:alphaModFix/>
          </a:blip>
          <a:srcRect/>
          <a:stretch/>
        </p:blipFill>
        <p:spPr>
          <a:xfrm>
            <a:off x="6890552" y="4829282"/>
            <a:ext cx="1139825" cy="10398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4CC594A-A820-450F-B363-C19201FCFE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FAB3DA-E9ED-4574-ABCC-378BC0FF1B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DC5397F-8039-0B52-B402-10CF108A5ADC}"/>
              </a:ext>
            </a:extLst>
          </p:cNvPr>
          <p:cNvSpPr>
            <a:spLocks noGrp="1"/>
          </p:cNvSpPr>
          <p:nvPr>
            <p:ph type="title"/>
          </p:nvPr>
        </p:nvSpPr>
        <p:spPr>
          <a:xfrm>
            <a:off x="369277" y="516835"/>
            <a:ext cx="2313633" cy="2103875"/>
          </a:xfrm>
        </p:spPr>
        <p:txBody>
          <a:bodyPr>
            <a:normAutofit/>
          </a:bodyPr>
          <a:lstStyle/>
          <a:p>
            <a:r>
              <a:rPr lang="en-US" sz="3100">
                <a:solidFill>
                  <a:srgbClr val="FFFFFF"/>
                </a:solidFill>
              </a:rPr>
              <a:t>From Mainstream to Dedicated</a:t>
            </a:r>
          </a:p>
        </p:txBody>
      </p:sp>
      <p:sp>
        <p:nvSpPr>
          <p:cNvPr id="3" name="Content Placeholder 2">
            <a:extLst>
              <a:ext uri="{FF2B5EF4-FFF2-40B4-BE49-F238E27FC236}">
                <a16:creationId xmlns:a16="http://schemas.microsoft.com/office/drawing/2014/main" id="{6D9DE6ED-69F3-4673-FB65-7802B33F010B}"/>
              </a:ext>
            </a:extLst>
          </p:cNvPr>
          <p:cNvSpPr>
            <a:spLocks noGrp="1"/>
          </p:cNvSpPr>
          <p:nvPr>
            <p:ph idx="1"/>
          </p:nvPr>
        </p:nvSpPr>
        <p:spPr>
          <a:xfrm>
            <a:off x="369278" y="2653800"/>
            <a:ext cx="2313633" cy="3921661"/>
          </a:xfrm>
        </p:spPr>
        <p:txBody>
          <a:bodyPr>
            <a:normAutofit/>
          </a:bodyPr>
          <a:lstStyle/>
          <a:p>
            <a:r>
              <a:rPr lang="en-US" sz="1200" dirty="0">
                <a:solidFill>
                  <a:srgbClr val="FFFFFF"/>
                </a:solidFill>
              </a:rPr>
              <a:t>AT can be technology made to be used by anyone but is utilized by someone with a disability to increase independence </a:t>
            </a:r>
            <a:r>
              <a:rPr lang="en-US" sz="1200" b="1" dirty="0">
                <a:solidFill>
                  <a:srgbClr val="FFFFFF"/>
                </a:solidFill>
              </a:rPr>
              <a:t>OR</a:t>
            </a:r>
            <a:r>
              <a:rPr lang="en-US" sz="1200" dirty="0">
                <a:solidFill>
                  <a:srgbClr val="FFFFFF"/>
                </a:solidFill>
              </a:rPr>
              <a:t> it can be a device created specifically with a certain disability in mind! </a:t>
            </a:r>
          </a:p>
          <a:p>
            <a:endParaRPr lang="en-US" sz="1200" dirty="0">
              <a:solidFill>
                <a:srgbClr val="FFFFFF"/>
              </a:solidFill>
            </a:endParaRPr>
          </a:p>
          <a:p>
            <a:r>
              <a:rPr lang="en-US" sz="1200" dirty="0">
                <a:solidFill>
                  <a:srgbClr val="FFFFFF"/>
                </a:solidFill>
              </a:rPr>
              <a:t>Examples:</a:t>
            </a:r>
          </a:p>
          <a:p>
            <a:pPr lvl="1">
              <a:buFont typeface="Arial" panose="020B0604020202020204" pitchFamily="34" charset="0"/>
              <a:buChar char="•"/>
            </a:pPr>
            <a:r>
              <a:rPr lang="en-US" sz="1200" dirty="0">
                <a:solidFill>
                  <a:srgbClr val="FFFFFF"/>
                </a:solidFill>
              </a:rPr>
              <a:t>Magnification built into the OS of your laptop</a:t>
            </a:r>
          </a:p>
          <a:p>
            <a:pPr lvl="1">
              <a:buFont typeface="Arial" panose="020B0604020202020204" pitchFamily="34" charset="0"/>
              <a:buChar char="•"/>
            </a:pPr>
            <a:r>
              <a:rPr lang="en-US" sz="1200" dirty="0">
                <a:solidFill>
                  <a:srgbClr val="FFFFFF"/>
                </a:solidFill>
              </a:rPr>
              <a:t>An OCR app designed for blind users to take pictures and hear content read back BUT used by a student who benefits from audio feedback when processing content </a:t>
            </a:r>
          </a:p>
          <a:p>
            <a:pPr lvl="1">
              <a:buFont typeface="Arial" panose="020B0604020202020204" pitchFamily="34" charset="0"/>
              <a:buChar char="•"/>
            </a:pPr>
            <a:r>
              <a:rPr lang="en-US" sz="1200" dirty="0">
                <a:solidFill>
                  <a:srgbClr val="FFFFFF"/>
                </a:solidFill>
              </a:rPr>
              <a:t>Smart Thermostat or Alexa Microwave </a:t>
            </a:r>
          </a:p>
        </p:txBody>
      </p:sp>
      <p:sp>
        <p:nvSpPr>
          <p:cNvPr id="17" name="Rectangle 16">
            <a:extLst>
              <a:ext uri="{FF2B5EF4-FFF2-40B4-BE49-F238E27FC236}">
                <a16:creationId xmlns:a16="http://schemas.microsoft.com/office/drawing/2014/main" id="{53B8D6B0-55D6-48DC-86D8-FD95D5F118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Graphical user interface, text, application, email&#10;&#10;Description automatically generated">
            <a:extLst>
              <a:ext uri="{FF2B5EF4-FFF2-40B4-BE49-F238E27FC236}">
                <a16:creationId xmlns:a16="http://schemas.microsoft.com/office/drawing/2014/main" id="{70A8EFAE-4F7E-3E01-85D5-094480C09CF2}"/>
              </a:ext>
            </a:extLst>
          </p:cNvPr>
          <p:cNvPicPr>
            <a:picLocks noChangeAspect="1"/>
          </p:cNvPicPr>
          <p:nvPr/>
        </p:nvPicPr>
        <p:blipFill>
          <a:blip r:embed="rId2"/>
          <a:stretch>
            <a:fillRect/>
          </a:stretch>
        </p:blipFill>
        <p:spPr>
          <a:xfrm>
            <a:off x="3556512" y="1504293"/>
            <a:ext cx="5098562" cy="3849413"/>
          </a:xfrm>
          <a:prstGeom prst="rect">
            <a:avLst/>
          </a:prstGeom>
        </p:spPr>
      </p:pic>
      <p:sp>
        <p:nvSpPr>
          <p:cNvPr id="4" name="Slide Number Placeholder 3">
            <a:extLst>
              <a:ext uri="{FF2B5EF4-FFF2-40B4-BE49-F238E27FC236}">
                <a16:creationId xmlns:a16="http://schemas.microsoft.com/office/drawing/2014/main" id="{AEC8A3D7-05F9-8281-87F7-8317CAE8BA89}"/>
              </a:ext>
            </a:extLst>
          </p:cNvPr>
          <p:cNvSpPr>
            <a:spLocks noGrp="1"/>
          </p:cNvSpPr>
          <p:nvPr>
            <p:ph type="sldNum" sz="quarter" idx="12"/>
          </p:nvPr>
        </p:nvSpPr>
        <p:spPr>
          <a:xfrm>
            <a:off x="7425343" y="6459785"/>
            <a:ext cx="984019" cy="365125"/>
          </a:xfrm>
        </p:spPr>
        <p:txBody>
          <a:bodyPr>
            <a:normAutofit/>
          </a:bodyPr>
          <a:lstStyle/>
          <a:p>
            <a:pPr marL="0" lvl="0" indent="0" rtl="0">
              <a:spcBef>
                <a:spcPts val="0"/>
              </a:spcBef>
              <a:spcAft>
                <a:spcPts val="600"/>
              </a:spcAft>
              <a:buNone/>
            </a:pPr>
            <a:fld id="{00000000-1234-1234-1234-123412341234}" type="slidenum">
              <a:rPr lang="en-US">
                <a:solidFill>
                  <a:schemeClr val="tx2"/>
                </a:solidFill>
              </a:rPr>
              <a:pPr marL="0" lvl="0" indent="0" rtl="0">
                <a:spcBef>
                  <a:spcPts val="0"/>
                </a:spcBef>
                <a:spcAft>
                  <a:spcPts val="600"/>
                </a:spcAft>
                <a:buNone/>
              </a:pPr>
              <a:t>4</a:t>
            </a:fld>
            <a:endParaRPr lang="en-US">
              <a:solidFill>
                <a:schemeClr val="tx2"/>
              </a:solidFill>
            </a:endParaRPr>
          </a:p>
        </p:txBody>
      </p:sp>
    </p:spTree>
    <p:extLst>
      <p:ext uri="{BB962C8B-B14F-4D97-AF65-F5344CB8AC3E}">
        <p14:creationId xmlns:p14="http://schemas.microsoft.com/office/powerpoint/2010/main" val="85634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1F0D-CAFE-0712-2706-74AEFB7D9B5A}"/>
              </a:ext>
            </a:extLst>
          </p:cNvPr>
          <p:cNvSpPr>
            <a:spLocks noGrp="1"/>
          </p:cNvSpPr>
          <p:nvPr>
            <p:ph type="title"/>
          </p:nvPr>
        </p:nvSpPr>
        <p:spPr/>
        <p:txBody>
          <a:bodyPr/>
          <a:lstStyle/>
          <a:p>
            <a:r>
              <a:rPr lang="en-US" dirty="0"/>
              <a:t>AT: Plain &amp; Simple</a:t>
            </a:r>
          </a:p>
        </p:txBody>
      </p:sp>
      <p:pic>
        <p:nvPicPr>
          <p:cNvPr id="5" name="Online Media 4" title="Assistive Technology, Plain &amp; Simple">
            <a:hlinkClick r:id="" action="ppaction://media"/>
            <a:extLst>
              <a:ext uri="{FF2B5EF4-FFF2-40B4-BE49-F238E27FC236}">
                <a16:creationId xmlns:a16="http://schemas.microsoft.com/office/drawing/2014/main" id="{52B53866-3EB9-26C8-D9BE-946788F351E4}"/>
              </a:ext>
            </a:extLst>
          </p:cNvPr>
          <p:cNvPicPr>
            <a:picLocks noGrp="1" noRot="1" noChangeAspect="1"/>
          </p:cNvPicPr>
          <p:nvPr>
            <p:ph idx="1"/>
            <a:videoFile r:link="rId1"/>
          </p:nvPr>
        </p:nvPicPr>
        <p:blipFill>
          <a:blip r:embed="rId3"/>
          <a:stretch>
            <a:fillRect/>
          </a:stretch>
        </p:blipFill>
        <p:spPr>
          <a:xfrm>
            <a:off x="1035050" y="1846263"/>
            <a:ext cx="7119938" cy="4022725"/>
          </a:xfrm>
          <a:prstGeom prst="rect">
            <a:avLst/>
          </a:prstGeom>
        </p:spPr>
      </p:pic>
      <p:sp>
        <p:nvSpPr>
          <p:cNvPr id="4" name="Slide Number Placeholder 3">
            <a:extLst>
              <a:ext uri="{FF2B5EF4-FFF2-40B4-BE49-F238E27FC236}">
                <a16:creationId xmlns:a16="http://schemas.microsoft.com/office/drawing/2014/main" id="{A488DE1B-1A2E-DC06-D6E3-07F8C04AE005}"/>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5</a:t>
            </a:fld>
            <a:endParaRPr lang="en-US"/>
          </a:p>
        </p:txBody>
      </p:sp>
      <p:sp>
        <p:nvSpPr>
          <p:cNvPr id="6" name="TextBox 5">
            <a:extLst>
              <a:ext uri="{FF2B5EF4-FFF2-40B4-BE49-F238E27FC236}">
                <a16:creationId xmlns:a16="http://schemas.microsoft.com/office/drawing/2014/main" id="{89B5EFA8-B7D5-6D4A-51C0-FBF50225678B}"/>
              </a:ext>
            </a:extLst>
          </p:cNvPr>
          <p:cNvSpPr txBox="1"/>
          <p:nvPr/>
        </p:nvSpPr>
        <p:spPr>
          <a:xfrm>
            <a:off x="1034891" y="5977890"/>
            <a:ext cx="7119938" cy="338554"/>
          </a:xfrm>
          <a:prstGeom prst="rect">
            <a:avLst/>
          </a:prstGeom>
          <a:noFill/>
        </p:spPr>
        <p:txBody>
          <a:bodyPr wrap="square" rtlCol="0">
            <a:spAutoFit/>
          </a:bodyPr>
          <a:lstStyle/>
          <a:p>
            <a:pPr algn="ctr"/>
            <a:r>
              <a:rPr lang="en-US" sz="1600" dirty="0">
                <a:hlinkClick r:id="rId4"/>
              </a:rPr>
              <a:t>https://youtu.be/vdOw6N8Mwyk</a:t>
            </a:r>
            <a:endParaRPr lang="en-US" sz="1600" dirty="0"/>
          </a:p>
        </p:txBody>
      </p:sp>
    </p:spTree>
    <p:extLst>
      <p:ext uri="{BB962C8B-B14F-4D97-AF65-F5344CB8AC3E}">
        <p14:creationId xmlns:p14="http://schemas.microsoft.com/office/powerpoint/2010/main" val="221788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B90B8B-F76B-4130-8370-38033EEACB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9F7D7677-11C8-49E2-8A7E-DCD7D03626A8}"/>
              </a:ext>
            </a:extLst>
          </p:cNvPr>
          <p:cNvSpPr>
            <a:spLocks noGrp="1"/>
          </p:cNvSpPr>
          <p:nvPr>
            <p:ph type="title"/>
          </p:nvPr>
        </p:nvSpPr>
        <p:spPr>
          <a:xfrm>
            <a:off x="3858509" y="634946"/>
            <a:ext cx="4803797" cy="1450757"/>
          </a:xfrm>
        </p:spPr>
        <p:txBody>
          <a:bodyPr>
            <a:normAutofit/>
          </a:bodyPr>
          <a:lstStyle/>
          <a:p>
            <a:r>
              <a:rPr lang="en-US" dirty="0" err="1"/>
              <a:t>WhAT</a:t>
            </a:r>
            <a:r>
              <a:rPr lang="en-US" dirty="0"/>
              <a:t> We Do in Maryland</a:t>
            </a:r>
          </a:p>
        </p:txBody>
      </p:sp>
      <p:pic>
        <p:nvPicPr>
          <p:cNvPr id="4" name="Picture 3" descr="A person and a child playing a video game&#10;&#10;Description automatically generated with low confidence">
            <a:extLst>
              <a:ext uri="{FF2B5EF4-FFF2-40B4-BE49-F238E27FC236}">
                <a16:creationId xmlns:a16="http://schemas.microsoft.com/office/drawing/2014/main" id="{93962526-C7E9-F34A-7609-F94FE3F51566}"/>
              </a:ext>
            </a:extLst>
          </p:cNvPr>
          <p:cNvPicPr>
            <a:picLocks noChangeAspect="1"/>
          </p:cNvPicPr>
          <p:nvPr/>
        </p:nvPicPr>
        <p:blipFill rotWithShape="1">
          <a:blip r:embed="rId2"/>
          <a:srcRect l="8367" r="-4" b="-4"/>
          <a:stretch/>
        </p:blipFill>
        <p:spPr>
          <a:xfrm>
            <a:off x="486555" y="1239409"/>
            <a:ext cx="3015223" cy="2476136"/>
          </a:xfrm>
          <a:prstGeom prst="rect">
            <a:avLst/>
          </a:prstGeom>
        </p:spPr>
      </p:pic>
      <p:cxnSp>
        <p:nvCxnSpPr>
          <p:cNvPr id="31" name="Straight Connector 30">
            <a:extLst>
              <a:ext uri="{FF2B5EF4-FFF2-40B4-BE49-F238E27FC236}">
                <a16:creationId xmlns:a16="http://schemas.microsoft.com/office/drawing/2014/main" id="{C2D93264-3FF9-4175-A7FA-F927F0F77AA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1C67939-3FD0-4B45-8AA4-9FE55C7EE1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0981A96A-A87C-4F87-845A-3B0A6529F5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3" name="Text">
            <a:extLst>
              <a:ext uri="{FF2B5EF4-FFF2-40B4-BE49-F238E27FC236}">
                <a16:creationId xmlns:a16="http://schemas.microsoft.com/office/drawing/2014/main" id="{3F90BB4F-85A0-A9CE-CD21-0549DAAFB255}"/>
              </a:ext>
            </a:extLst>
          </p:cNvPr>
          <p:cNvGraphicFramePr>
            <a:graphicFrameLocks noGrp="1"/>
          </p:cNvGraphicFramePr>
          <p:nvPr>
            <p:ph idx="1"/>
            <p:extLst>
              <p:ext uri="{D42A27DB-BD31-4B8C-83A1-F6EECF244321}">
                <p14:modId xmlns:p14="http://schemas.microsoft.com/office/powerpoint/2010/main" val="3544198481"/>
              </p:ext>
            </p:extLst>
          </p:nvPr>
        </p:nvGraphicFramePr>
        <p:xfrm>
          <a:off x="3858509" y="2198914"/>
          <a:ext cx="4803797" cy="367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wo people looking at a computer&#10;&#10;Description automatically generated with low confidence">
            <a:extLst>
              <a:ext uri="{FF2B5EF4-FFF2-40B4-BE49-F238E27FC236}">
                <a16:creationId xmlns:a16="http://schemas.microsoft.com/office/drawing/2014/main" id="{65A2EDB2-97F9-A9D0-EF4C-73B9ADAE5C14}"/>
              </a:ext>
            </a:extLst>
          </p:cNvPr>
          <p:cNvPicPr>
            <a:picLocks noChangeAspect="1"/>
          </p:cNvPicPr>
          <p:nvPr/>
        </p:nvPicPr>
        <p:blipFill>
          <a:blip r:embed="rId8"/>
          <a:stretch>
            <a:fillRect/>
          </a:stretch>
        </p:blipFill>
        <p:spPr>
          <a:xfrm>
            <a:off x="486556" y="3894222"/>
            <a:ext cx="3015223" cy="2261417"/>
          </a:xfrm>
          <a:prstGeom prst="rect">
            <a:avLst/>
          </a:prstGeom>
        </p:spPr>
      </p:pic>
    </p:spTree>
    <p:extLst>
      <p:ext uri="{BB962C8B-B14F-4D97-AF65-F5344CB8AC3E}">
        <p14:creationId xmlns:p14="http://schemas.microsoft.com/office/powerpoint/2010/main" val="134661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7</a:t>
            </a:fld>
            <a:endParaRPr lang="en-US"/>
          </a:p>
        </p:txBody>
      </p:sp>
      <p:pic>
        <p:nvPicPr>
          <p:cNvPr id="6" name="ixFm30tkjAc"/>
          <p:cNvPicPr>
            <a:picLocks noRot="1" noChangeAspect="1"/>
          </p:cNvPicPr>
          <p:nvPr>
            <a:videoFile r:link="rId1"/>
          </p:nvPr>
        </p:nvPicPr>
        <p:blipFill>
          <a:blip r:embed="rId3"/>
          <a:stretch>
            <a:fillRect/>
          </a:stretch>
        </p:blipFill>
        <p:spPr>
          <a:xfrm>
            <a:off x="1610158" y="2157640"/>
            <a:ext cx="5969403" cy="3357789"/>
          </a:xfrm>
          <a:prstGeom prst="rect">
            <a:avLst/>
          </a:prstGeom>
        </p:spPr>
      </p:pic>
      <p:sp>
        <p:nvSpPr>
          <p:cNvPr id="8" name="Rectangle 7"/>
          <p:cNvSpPr/>
          <p:nvPr/>
        </p:nvSpPr>
        <p:spPr>
          <a:xfrm>
            <a:off x="1610158" y="5646057"/>
            <a:ext cx="5969403" cy="461665"/>
          </a:xfrm>
          <a:prstGeom prst="rect">
            <a:avLst/>
          </a:prstGeom>
        </p:spPr>
        <p:txBody>
          <a:bodyPr wrap="square">
            <a:spAutoFit/>
          </a:bodyPr>
          <a:lstStyle/>
          <a:p>
            <a:pPr algn="ctr"/>
            <a:r>
              <a:rPr lang="en-US" sz="2400" dirty="0"/>
              <a:t>https://youtu.be/ixFm30tkjAc</a:t>
            </a:r>
          </a:p>
        </p:txBody>
      </p:sp>
    </p:spTree>
    <p:extLst>
      <p:ext uri="{BB962C8B-B14F-4D97-AF65-F5344CB8AC3E}">
        <p14:creationId xmlns:p14="http://schemas.microsoft.com/office/powerpoint/2010/main" val="79012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C0B2E1-0268-42EC-ABD3-94F81A05BC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D2256B4-48EA-40FC-BBC0-AA1EE6E008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3D44BCCA-102D-4A9D-B1E4-2450CAF0B05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C6E698C-8155-4B8B-BDC9-B7299772B5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15696" y="965200"/>
            <a:ext cx="4499251" cy="4927600"/>
          </a:xfrm>
        </p:spPr>
        <p:txBody>
          <a:bodyPr vert="horz" lIns="91440" tIns="45720" rIns="91440" bIns="45720" rtlCol="0" anchor="ctr">
            <a:normAutofit/>
          </a:bodyPr>
          <a:lstStyle/>
          <a:p>
            <a:r>
              <a:rPr lang="en-US">
                <a:solidFill>
                  <a:schemeClr val="tx2"/>
                </a:solidFill>
              </a:rPr>
              <a:t>AT Libraries</a:t>
            </a:r>
          </a:p>
        </p:txBody>
      </p:sp>
      <p:sp>
        <p:nvSpPr>
          <p:cNvPr id="17" name="Rectangle 16">
            <a:extLst>
              <a:ext uri="{FF2B5EF4-FFF2-40B4-BE49-F238E27FC236}">
                <a16:creationId xmlns:a16="http://schemas.microsoft.com/office/drawing/2014/main" id="{0EEF5601-A8BC-411D-AA64-3E79320BA1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33209156-242F-4B26-8D07-CEB2B68A9F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5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787308" y="6459785"/>
            <a:ext cx="622054" cy="365125"/>
          </a:xfrm>
        </p:spPr>
        <p:txBody>
          <a:bodyPr vert="horz" lIns="91440" tIns="45720" rIns="91440" bIns="45720" rtlCol="0" anchor="ctr">
            <a:normAutofit/>
          </a:bodyPr>
          <a:lstStyle/>
          <a:p>
            <a:pPr lvl="0" indent="0" defTabSz="457200">
              <a:spcBef>
                <a:spcPts val="0"/>
              </a:spcBef>
              <a:spcAft>
                <a:spcPts val="600"/>
              </a:spcAft>
              <a:buNone/>
            </a:pPr>
            <a:fld id="{00000000-1234-1234-1234-123412341234}" type="slidenum">
              <a:rPr lang="en-US" kern="1200">
                <a:solidFill>
                  <a:schemeClr val="tx2"/>
                </a:solidFill>
                <a:latin typeface="+mn-lt"/>
                <a:ea typeface="+mn-ea"/>
                <a:cs typeface="+mn-cs"/>
              </a:rPr>
              <a:pPr lvl="0" indent="0" defTabSz="457200">
                <a:spcBef>
                  <a:spcPts val="0"/>
                </a:spcBef>
                <a:spcAft>
                  <a:spcPts val="600"/>
                </a:spcAft>
                <a:buNone/>
              </a:pPr>
              <a:t>8</a:t>
            </a:fld>
            <a:endParaRPr lang="en-US" kern="1200">
              <a:solidFill>
                <a:schemeClr val="tx2"/>
              </a:solidFill>
              <a:latin typeface="+mn-lt"/>
              <a:ea typeface="+mn-ea"/>
              <a:cs typeface="+mn-cs"/>
            </a:endParaRPr>
          </a:p>
        </p:txBody>
      </p:sp>
    </p:spTree>
    <p:extLst>
      <p:ext uri="{BB962C8B-B14F-4D97-AF65-F5344CB8AC3E}">
        <p14:creationId xmlns:p14="http://schemas.microsoft.com/office/powerpoint/2010/main" val="131809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9"/>
        <p:cNvGrpSpPr/>
        <p:nvPr/>
      </p:nvGrpSpPr>
      <p:grpSpPr>
        <a:xfrm>
          <a:off x="0" y="0"/>
          <a:ext cx="0" cy="0"/>
          <a:chOff x="0" y="0"/>
          <a:chExt cx="0" cy="0"/>
        </a:xfrm>
      </p:grpSpPr>
      <p:sp useBgFill="1">
        <p:nvSpPr>
          <p:cNvPr id="177" name="Rectangle 176">
            <a:extLst>
              <a:ext uri="{FF2B5EF4-FFF2-40B4-BE49-F238E27FC236}">
                <a16:creationId xmlns:a16="http://schemas.microsoft.com/office/drawing/2014/main" id="{C33BF9DD-8A45-4EEE-B231-0A14D322E5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itle"/>
          <p:cNvSpPr txBox="1">
            <a:spLocks noGrp="1"/>
          </p:cNvSpPr>
          <p:nvPr>
            <p:ph type="title"/>
          </p:nvPr>
        </p:nvSpPr>
        <p:spPr>
          <a:xfrm>
            <a:off x="3731078" y="634946"/>
            <a:ext cx="4931229" cy="1450757"/>
          </a:xfrm>
          <a:prstGeom prst="rect">
            <a:avLst/>
          </a:prstGeom>
        </p:spPr>
        <p:txBody>
          <a:bodyPr spcFirstLastPara="1" vert="horz" lIns="91440" tIns="45720" rIns="91440" bIns="45720" rtlCol="0" anchor="b" anchorCtr="0">
            <a:normAutofit/>
          </a:bodyPr>
          <a:lstStyle/>
          <a:p>
            <a:pPr lvl="0" indent="0">
              <a:spcAft>
                <a:spcPts val="0"/>
              </a:spcAft>
              <a:buClr>
                <a:schemeClr val="dk2"/>
              </a:buClr>
              <a:buSzPts val="2800"/>
            </a:pPr>
            <a:r>
              <a:rPr lang="en-US" sz="3700" i="0" u="none">
                <a:sym typeface="Arial"/>
              </a:rPr>
              <a:t>Community AT Libraries </a:t>
            </a:r>
            <a:br>
              <a:rPr lang="en-US" sz="3700" i="0" u="none">
                <a:sym typeface="Arial"/>
              </a:rPr>
            </a:br>
            <a:r>
              <a:rPr lang="en-US" sz="3700" i="0" u="none">
                <a:sym typeface="Arial"/>
              </a:rPr>
              <a:t>across the State</a:t>
            </a:r>
            <a:endParaRPr lang="en-US" sz="3700"/>
          </a:p>
        </p:txBody>
      </p:sp>
      <p:pic>
        <p:nvPicPr>
          <p:cNvPr id="4" name="Picture 3">
            <a:extLst>
              <a:ext uri="{FF2B5EF4-FFF2-40B4-BE49-F238E27FC236}">
                <a16:creationId xmlns:a16="http://schemas.microsoft.com/office/drawing/2014/main" id="{3505B773-2EF9-6A67-46FB-68B7CE64D84D}"/>
              </a:ext>
            </a:extLst>
          </p:cNvPr>
          <p:cNvPicPr>
            <a:picLocks noChangeAspect="1"/>
          </p:cNvPicPr>
          <p:nvPr/>
        </p:nvPicPr>
        <p:blipFill>
          <a:blip r:embed="rId3"/>
          <a:stretch>
            <a:fillRect/>
          </a:stretch>
        </p:blipFill>
        <p:spPr>
          <a:xfrm>
            <a:off x="475499" y="1049354"/>
            <a:ext cx="3000986" cy="4495859"/>
          </a:xfrm>
          <a:prstGeom prst="rect">
            <a:avLst/>
          </a:prstGeom>
        </p:spPr>
      </p:pic>
      <p:cxnSp>
        <p:nvCxnSpPr>
          <p:cNvPr id="179" name="Straight Connector 178">
            <a:extLst>
              <a:ext uri="{FF2B5EF4-FFF2-40B4-BE49-F238E27FC236}">
                <a16:creationId xmlns:a16="http://schemas.microsoft.com/office/drawing/2014/main" id="{9020DCC9-F851-4562-BB20-1AB3C51BFD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658ACA0-8D99-4505-932C-02FA6E417636}"/>
              </a:ext>
            </a:extLst>
          </p:cNvPr>
          <p:cNvSpPr txBox="1"/>
          <p:nvPr/>
        </p:nvSpPr>
        <p:spPr>
          <a:xfrm>
            <a:off x="3731076" y="2085703"/>
            <a:ext cx="4931230" cy="4181643"/>
          </a:xfrm>
          <a:prstGeom prst="rect">
            <a:avLst/>
          </a:prstGeom>
        </p:spPr>
        <p:txBody>
          <a:bodyPr vert="horz" lIns="0" tIns="45720" rIns="0" bIns="45720" rtlCol="0">
            <a:normAutofit fontScale="92500" lnSpcReduction="10000"/>
          </a:bodyPr>
          <a:lstStyle/>
          <a:p>
            <a:pPr>
              <a:lnSpc>
                <a:spcPct val="90000"/>
              </a:lnSpc>
              <a:spcAft>
                <a:spcPts val="600"/>
              </a:spcAft>
              <a:buClr>
                <a:schemeClr val="accent1"/>
              </a:buClr>
              <a:buFont typeface="Calibri" panose="020F0502020204030204" pitchFamily="34" charset="0"/>
            </a:pPr>
            <a:r>
              <a:rPr lang="en-US" b="1" i="0" kern="1200" dirty="0">
                <a:solidFill>
                  <a:schemeClr val="tx1">
                    <a:lumMod val="75000"/>
                    <a:lumOff val="25000"/>
                  </a:schemeClr>
                </a:solidFill>
                <a:effectLst/>
                <a:latin typeface="+mn-lt"/>
                <a:ea typeface="+mn-ea"/>
                <a:cs typeface="+mn-cs"/>
              </a:rPr>
              <a:t>Community AT Libraries – 9 Locations</a:t>
            </a:r>
            <a:r>
              <a:rPr lang="en-US" b="0" i="0" kern="1200" dirty="0">
                <a:solidFill>
                  <a:schemeClr val="tx1">
                    <a:lumMod val="75000"/>
                    <a:lumOff val="25000"/>
                  </a:schemeClr>
                </a:solidFill>
                <a:effectLst/>
                <a:latin typeface="+mn-lt"/>
                <a:ea typeface="+mn-ea"/>
                <a:cs typeface="+mn-cs"/>
              </a:rPr>
              <a:t/>
            </a:r>
            <a:br>
              <a:rPr lang="en-US" b="0" i="0" kern="1200" dirty="0">
                <a:solidFill>
                  <a:schemeClr val="tx1">
                    <a:lumMod val="75000"/>
                    <a:lumOff val="25000"/>
                  </a:schemeClr>
                </a:solidFill>
                <a:effectLst/>
                <a:latin typeface="+mn-lt"/>
                <a:ea typeface="+mn-ea"/>
                <a:cs typeface="+mn-cs"/>
              </a:rPr>
            </a:br>
            <a:r>
              <a:rPr lang="en-US" b="0" i="0" kern="1200" dirty="0">
                <a:solidFill>
                  <a:schemeClr val="tx1">
                    <a:lumMod val="75000"/>
                    <a:lumOff val="25000"/>
                  </a:schemeClr>
                </a:solidFill>
                <a:effectLst/>
                <a:latin typeface="+mn-lt"/>
                <a:ea typeface="+mn-ea"/>
                <a:cs typeface="+mn-cs"/>
              </a:rPr>
              <a:t/>
            </a:r>
            <a:br>
              <a:rPr lang="en-US" b="0" i="0" kern="1200" dirty="0">
                <a:solidFill>
                  <a:schemeClr val="tx1">
                    <a:lumMod val="75000"/>
                    <a:lumOff val="25000"/>
                  </a:schemeClr>
                </a:solidFill>
                <a:effectLst/>
                <a:latin typeface="+mn-lt"/>
                <a:ea typeface="+mn-ea"/>
                <a:cs typeface="+mn-cs"/>
              </a:rPr>
            </a:br>
            <a:r>
              <a:rPr lang="en-US" b="0" i="0" kern="1200" dirty="0">
                <a:solidFill>
                  <a:schemeClr val="tx1">
                    <a:lumMod val="75000"/>
                    <a:lumOff val="25000"/>
                  </a:schemeClr>
                </a:solidFill>
                <a:effectLst/>
                <a:latin typeface="+mn-lt"/>
                <a:ea typeface="+mn-ea"/>
                <a:cs typeface="+mn-cs"/>
              </a:rPr>
              <a:t>MDTAP – Statewid</a:t>
            </a:r>
            <a:r>
              <a:rPr lang="en-US" kern="1200" dirty="0">
                <a:solidFill>
                  <a:schemeClr val="tx1">
                    <a:lumMod val="75000"/>
                    <a:lumOff val="25000"/>
                  </a:schemeClr>
                </a:solidFill>
                <a:latin typeface="+mn-lt"/>
                <a:ea typeface="+mn-ea"/>
                <a:cs typeface="+mn-cs"/>
              </a:rPr>
              <a:t>e</a:t>
            </a:r>
            <a:endParaRPr lang="en-US" b="0" i="0" kern="1200" dirty="0">
              <a:solidFill>
                <a:schemeClr val="tx1">
                  <a:lumMod val="75000"/>
                  <a:lumOff val="25000"/>
                </a:schemeClr>
              </a:solidFill>
              <a:effectLst/>
              <a:latin typeface="+mn-lt"/>
              <a:ea typeface="+mn-ea"/>
              <a:cs typeface="+mn-cs"/>
            </a:endParaRPr>
          </a:p>
          <a:p>
            <a:pPr>
              <a:lnSpc>
                <a:spcPct val="90000"/>
              </a:lnSpc>
              <a:spcAft>
                <a:spcPts val="600"/>
              </a:spcAft>
              <a:buClr>
                <a:schemeClr val="accent1"/>
              </a:buClr>
              <a:buFont typeface="Calibri" panose="020F0502020204030204" pitchFamily="34" charset="0"/>
            </a:pPr>
            <a:r>
              <a:rPr lang="en-US" b="0" i="0" kern="1200" dirty="0">
                <a:solidFill>
                  <a:schemeClr val="tx1">
                    <a:lumMod val="75000"/>
                    <a:lumOff val="25000"/>
                  </a:schemeClr>
                </a:solidFill>
                <a:effectLst/>
                <a:latin typeface="+mn-lt"/>
                <a:ea typeface="+mn-ea"/>
                <a:cs typeface="+mn-cs"/>
                <a:hlinkClick r:id="rId4"/>
              </a:rPr>
              <a:t>Maryland Assistive Technology Program</a:t>
            </a:r>
            <a:r>
              <a:rPr lang="en-US" b="0" i="0" kern="1200" dirty="0">
                <a:solidFill>
                  <a:schemeClr val="tx1">
                    <a:lumMod val="75000"/>
                    <a:lumOff val="25000"/>
                  </a:schemeClr>
                </a:solidFill>
                <a:effectLst/>
                <a:latin typeface="+mn-lt"/>
                <a:ea typeface="+mn-ea"/>
                <a:cs typeface="+mn-cs"/>
              </a:rPr>
              <a:t/>
            </a:r>
            <a:br>
              <a:rPr lang="en-US" b="0" i="0" kern="1200" dirty="0">
                <a:solidFill>
                  <a:schemeClr val="tx1">
                    <a:lumMod val="75000"/>
                    <a:lumOff val="25000"/>
                  </a:schemeClr>
                </a:solidFill>
                <a:effectLst/>
                <a:latin typeface="+mn-lt"/>
                <a:ea typeface="+mn-ea"/>
                <a:cs typeface="+mn-cs"/>
              </a:rPr>
            </a:br>
            <a:r>
              <a:rPr lang="en-US" b="0" i="0" kern="1200" dirty="0">
                <a:solidFill>
                  <a:schemeClr val="tx1">
                    <a:lumMod val="75000"/>
                    <a:lumOff val="25000"/>
                  </a:schemeClr>
                </a:solidFill>
                <a:effectLst/>
                <a:latin typeface="+mn-lt"/>
                <a:ea typeface="+mn-ea"/>
                <a:cs typeface="+mn-cs"/>
              </a:rPr>
              <a:t/>
            </a:r>
            <a:br>
              <a:rPr lang="en-US" b="0" i="0" kern="1200" dirty="0">
                <a:solidFill>
                  <a:schemeClr val="tx1">
                    <a:lumMod val="75000"/>
                    <a:lumOff val="25000"/>
                  </a:schemeClr>
                </a:solidFill>
                <a:effectLst/>
                <a:latin typeface="+mn-lt"/>
                <a:ea typeface="+mn-ea"/>
                <a:cs typeface="+mn-cs"/>
              </a:rPr>
            </a:br>
            <a:r>
              <a:rPr lang="en-US" b="0" i="0" kern="1200" dirty="0">
                <a:solidFill>
                  <a:schemeClr val="tx1">
                    <a:lumMod val="75000"/>
                    <a:lumOff val="25000"/>
                  </a:schemeClr>
                </a:solidFill>
                <a:effectLst/>
                <a:latin typeface="+mn-lt"/>
                <a:ea typeface="+mn-ea"/>
                <a:cs typeface="+mn-cs"/>
              </a:rPr>
              <a:t>Central Maryland </a:t>
            </a:r>
          </a:p>
          <a:p>
            <a:pPr>
              <a:lnSpc>
                <a:spcPct val="90000"/>
              </a:lnSpc>
              <a:spcAft>
                <a:spcPts val="600"/>
              </a:spcAft>
              <a:buClr>
                <a:schemeClr val="accent1"/>
              </a:buClr>
              <a:buFont typeface="Calibri" panose="020F0502020204030204" pitchFamily="34" charset="0"/>
            </a:pPr>
            <a:r>
              <a:rPr lang="en-US" b="0" i="0" kern="1200" dirty="0">
                <a:solidFill>
                  <a:schemeClr val="tx1">
                    <a:lumMod val="75000"/>
                    <a:lumOff val="25000"/>
                  </a:schemeClr>
                </a:solidFill>
                <a:effectLst/>
                <a:latin typeface="+mn-lt"/>
                <a:ea typeface="+mn-ea"/>
                <a:cs typeface="+mn-cs"/>
              </a:rPr>
              <a:t>(Baltimore City, Harford, &amp; Baltimore Counties)</a:t>
            </a:r>
            <a:endParaRPr lang="en-US" kern="1200" dirty="0">
              <a:solidFill>
                <a:schemeClr val="tx1">
                  <a:lumMod val="75000"/>
                  <a:lumOff val="25000"/>
                </a:schemeClr>
              </a:solidFill>
              <a:latin typeface="+mn-lt"/>
              <a:ea typeface="+mn-ea"/>
              <a:cs typeface="+mn-cs"/>
            </a:endParaRPr>
          </a:p>
          <a:p>
            <a:pPr>
              <a:lnSpc>
                <a:spcPct val="90000"/>
              </a:lnSpc>
              <a:spcAft>
                <a:spcPts val="600"/>
              </a:spcAft>
              <a:buClr>
                <a:schemeClr val="accent1"/>
              </a:buClr>
              <a:buFont typeface="Calibri" panose="020F0502020204030204" pitchFamily="34" charset="0"/>
            </a:pPr>
            <a:r>
              <a:rPr lang="en-US" b="0" i="0" kern="1200" dirty="0">
                <a:solidFill>
                  <a:schemeClr val="tx1">
                    <a:lumMod val="75000"/>
                    <a:lumOff val="25000"/>
                  </a:schemeClr>
                </a:solidFill>
                <a:effectLst/>
                <a:latin typeface="+mn-lt"/>
                <a:ea typeface="+mn-ea"/>
                <a:cs typeface="+mn-cs"/>
                <a:hlinkClick r:id="rId5"/>
              </a:rPr>
              <a:t>IMAGE Center</a:t>
            </a:r>
            <a:endParaRPr lang="en-US" b="0" i="0" kern="1200" dirty="0">
              <a:solidFill>
                <a:schemeClr val="tx1">
                  <a:lumMod val="75000"/>
                  <a:lumOff val="25000"/>
                </a:schemeClr>
              </a:solidFill>
              <a:effectLst/>
              <a:latin typeface="+mn-lt"/>
              <a:ea typeface="+mn-ea"/>
              <a:cs typeface="+mn-cs"/>
            </a:endParaRPr>
          </a:p>
          <a:p>
            <a:pPr>
              <a:lnSpc>
                <a:spcPct val="90000"/>
              </a:lnSpc>
              <a:spcAft>
                <a:spcPts val="600"/>
              </a:spcAft>
              <a:buClr>
                <a:schemeClr val="accent1"/>
              </a:buClr>
              <a:buFont typeface="Calibri" panose="020F0502020204030204" pitchFamily="34" charset="0"/>
            </a:pPr>
            <a:endParaRPr lang="en-US" kern="1200" dirty="0">
              <a:solidFill>
                <a:schemeClr val="tx1">
                  <a:lumMod val="75000"/>
                  <a:lumOff val="25000"/>
                </a:schemeClr>
              </a:solidFill>
              <a:latin typeface="+mn-lt"/>
              <a:ea typeface="+mn-ea"/>
              <a:cs typeface="+mn-cs"/>
            </a:endParaRPr>
          </a:p>
          <a:p>
            <a:pPr>
              <a:lnSpc>
                <a:spcPct val="90000"/>
              </a:lnSpc>
              <a:spcAft>
                <a:spcPts val="600"/>
              </a:spcAft>
              <a:buClr>
                <a:schemeClr val="accent1"/>
              </a:buClr>
              <a:buFont typeface="Calibri" panose="020F0502020204030204" pitchFamily="34" charset="0"/>
            </a:pPr>
            <a:r>
              <a:rPr lang="en-US" b="0" i="0" kern="1200" dirty="0">
                <a:solidFill>
                  <a:schemeClr val="tx1">
                    <a:lumMod val="75000"/>
                    <a:lumOff val="25000"/>
                  </a:schemeClr>
                </a:solidFill>
                <a:effectLst/>
                <a:latin typeface="+mn-lt"/>
                <a:ea typeface="+mn-ea"/>
                <a:cs typeface="+mn-cs"/>
              </a:rPr>
              <a:t>(Anne Arundel &amp; Howard Counties)</a:t>
            </a:r>
          </a:p>
          <a:p>
            <a:pPr>
              <a:lnSpc>
                <a:spcPct val="90000"/>
              </a:lnSpc>
              <a:spcAft>
                <a:spcPts val="600"/>
              </a:spcAft>
              <a:buClr>
                <a:schemeClr val="accent1"/>
              </a:buClr>
              <a:buFont typeface="Calibri" panose="020F0502020204030204" pitchFamily="34" charset="0"/>
            </a:pPr>
            <a:r>
              <a:rPr lang="en-US" kern="1200" dirty="0">
                <a:solidFill>
                  <a:schemeClr val="tx1">
                    <a:lumMod val="75000"/>
                    <a:lumOff val="25000"/>
                  </a:schemeClr>
                </a:solidFill>
                <a:latin typeface="+mn-lt"/>
                <a:ea typeface="+mn-ea"/>
                <a:cs typeface="+mn-cs"/>
                <a:hlinkClick r:id="rId6"/>
              </a:rPr>
              <a:t>Accessible Resources for Independence</a:t>
            </a:r>
            <a:endParaRPr lang="en-US" kern="1200" dirty="0">
              <a:solidFill>
                <a:schemeClr val="tx1">
                  <a:lumMod val="75000"/>
                  <a:lumOff val="25000"/>
                </a:schemeClr>
              </a:solidFill>
              <a:latin typeface="+mn-lt"/>
              <a:ea typeface="+mn-ea"/>
              <a:cs typeface="+mn-cs"/>
            </a:endParaRPr>
          </a:p>
          <a:p>
            <a:pPr>
              <a:lnSpc>
                <a:spcPct val="90000"/>
              </a:lnSpc>
              <a:spcAft>
                <a:spcPts val="600"/>
              </a:spcAft>
              <a:buClr>
                <a:schemeClr val="accent1"/>
              </a:buClr>
              <a:buFont typeface="Calibri" panose="020F0502020204030204" pitchFamily="34" charset="0"/>
            </a:pPr>
            <a:endParaRPr lang="en-US" b="0" i="0" kern="1200" dirty="0">
              <a:solidFill>
                <a:schemeClr val="tx1">
                  <a:lumMod val="75000"/>
                  <a:lumOff val="25000"/>
                </a:schemeClr>
              </a:solidFill>
              <a:effectLst/>
              <a:latin typeface="+mn-lt"/>
              <a:ea typeface="+mn-ea"/>
              <a:cs typeface="+mn-cs"/>
            </a:endParaRPr>
          </a:p>
          <a:p>
            <a:pPr>
              <a:lnSpc>
                <a:spcPct val="90000"/>
              </a:lnSpc>
              <a:spcAft>
                <a:spcPts val="600"/>
              </a:spcAft>
              <a:buClr>
                <a:schemeClr val="accent1"/>
              </a:buClr>
              <a:buFont typeface="Calibri" panose="020F0502020204030204" pitchFamily="34" charset="0"/>
            </a:pPr>
            <a:r>
              <a:rPr lang="en-US" kern="1200" dirty="0">
                <a:solidFill>
                  <a:schemeClr val="tx1">
                    <a:lumMod val="75000"/>
                    <a:lumOff val="25000"/>
                  </a:schemeClr>
                </a:solidFill>
                <a:latin typeface="+mn-lt"/>
                <a:ea typeface="+mn-ea"/>
                <a:cs typeface="+mn-cs"/>
              </a:rPr>
              <a:t>(Howard County Only)</a:t>
            </a:r>
          </a:p>
          <a:p>
            <a:pPr>
              <a:lnSpc>
                <a:spcPct val="90000"/>
              </a:lnSpc>
              <a:spcAft>
                <a:spcPts val="600"/>
              </a:spcAft>
              <a:buClr>
                <a:schemeClr val="accent1"/>
              </a:buClr>
              <a:buFont typeface="Calibri" panose="020F0502020204030204" pitchFamily="34" charset="0"/>
            </a:pPr>
            <a:r>
              <a:rPr lang="en-US" kern="1200" dirty="0">
                <a:solidFill>
                  <a:schemeClr val="tx1">
                    <a:lumMod val="75000"/>
                    <a:lumOff val="25000"/>
                  </a:schemeClr>
                </a:solidFill>
                <a:latin typeface="+mn-lt"/>
                <a:ea typeface="+mn-ea"/>
                <a:cs typeface="+mn-cs"/>
                <a:hlinkClick r:id="rId7"/>
              </a:rPr>
              <a:t>Howard County Loan Closet - AT Library</a:t>
            </a:r>
            <a:endParaRPr lang="en-US" b="0" i="0" kern="1200" dirty="0">
              <a:solidFill>
                <a:schemeClr val="tx1">
                  <a:lumMod val="75000"/>
                  <a:lumOff val="25000"/>
                </a:schemeClr>
              </a:solidFill>
              <a:effectLst/>
              <a:latin typeface="+mn-lt"/>
              <a:ea typeface="+mn-ea"/>
              <a:cs typeface="+mn-cs"/>
            </a:endParaRPr>
          </a:p>
          <a:p>
            <a:pPr>
              <a:lnSpc>
                <a:spcPct val="90000"/>
              </a:lnSpc>
              <a:spcAft>
                <a:spcPts val="600"/>
              </a:spcAft>
              <a:buClr>
                <a:schemeClr val="accent1"/>
              </a:buClr>
              <a:buFont typeface="Calibri" panose="020F0502020204030204" pitchFamily="34" charset="0"/>
            </a:pPr>
            <a:endParaRPr lang="en-US" b="0" i="0" kern="1200" dirty="0">
              <a:solidFill>
                <a:schemeClr val="tx1">
                  <a:lumMod val="75000"/>
                  <a:lumOff val="25000"/>
                </a:schemeClr>
              </a:solidFill>
              <a:effectLst/>
              <a:latin typeface="+mn-lt"/>
              <a:ea typeface="+mn-ea"/>
              <a:cs typeface="+mn-cs"/>
            </a:endParaRPr>
          </a:p>
          <a:p>
            <a:pPr>
              <a:lnSpc>
                <a:spcPct val="90000"/>
              </a:lnSpc>
              <a:spcAft>
                <a:spcPts val="600"/>
              </a:spcAft>
              <a:buClr>
                <a:schemeClr val="accent1"/>
              </a:buClr>
              <a:buFont typeface="Calibri" panose="020F0502020204030204" pitchFamily="34" charset="0"/>
            </a:pPr>
            <a:r>
              <a:rPr lang="en-US" kern="1200" dirty="0">
                <a:solidFill>
                  <a:schemeClr val="tx1">
                    <a:lumMod val="75000"/>
                    <a:lumOff val="25000"/>
                  </a:schemeClr>
                </a:solidFill>
                <a:latin typeface="+mn-lt"/>
                <a:ea typeface="+mn-ea"/>
                <a:cs typeface="+mn-cs"/>
              </a:rPr>
              <a:t>Northern Maryland</a:t>
            </a:r>
          </a:p>
          <a:p>
            <a:pPr>
              <a:lnSpc>
                <a:spcPct val="90000"/>
              </a:lnSpc>
              <a:spcAft>
                <a:spcPts val="600"/>
              </a:spcAft>
              <a:buClr>
                <a:schemeClr val="accent1"/>
              </a:buClr>
              <a:buFont typeface="Calibri" panose="020F0502020204030204" pitchFamily="34" charset="0"/>
            </a:pPr>
            <a:r>
              <a:rPr lang="en-US" i="0" kern="1200" dirty="0">
                <a:solidFill>
                  <a:schemeClr val="tx1">
                    <a:lumMod val="75000"/>
                    <a:lumOff val="25000"/>
                  </a:schemeClr>
                </a:solidFill>
                <a:effectLst/>
                <a:latin typeface="+mn-lt"/>
                <a:ea typeface="+mn-ea"/>
                <a:cs typeface="+mn-cs"/>
              </a:rPr>
              <a:t>(Harford &amp; Cecil Counties)</a:t>
            </a:r>
          </a:p>
          <a:p>
            <a:pPr>
              <a:lnSpc>
                <a:spcPct val="90000"/>
              </a:lnSpc>
              <a:spcAft>
                <a:spcPts val="600"/>
              </a:spcAft>
              <a:buClr>
                <a:schemeClr val="accent1"/>
              </a:buClr>
              <a:buFont typeface="Calibri" panose="020F0502020204030204" pitchFamily="34" charset="0"/>
            </a:pPr>
            <a:r>
              <a:rPr lang="en-US" kern="1200" dirty="0">
                <a:solidFill>
                  <a:schemeClr val="tx1">
                    <a:lumMod val="75000"/>
                    <a:lumOff val="25000"/>
                  </a:schemeClr>
                </a:solidFill>
                <a:latin typeface="+mn-lt"/>
                <a:ea typeface="+mn-ea"/>
                <a:cs typeface="+mn-cs"/>
                <a:hlinkClick r:id="rId8"/>
              </a:rPr>
              <a:t>Arc Northern Chesapeake Center </a:t>
            </a:r>
            <a:r>
              <a:rPr lang="en-US" i="0" kern="1200" dirty="0">
                <a:solidFill>
                  <a:schemeClr val="tx1">
                    <a:lumMod val="75000"/>
                    <a:lumOff val="25000"/>
                  </a:schemeClr>
                </a:solidFill>
                <a:effectLst/>
                <a:latin typeface="+mn-lt"/>
                <a:ea typeface="+mn-ea"/>
                <a:cs typeface="+mn-cs"/>
              </a:rPr>
              <a:t/>
            </a:r>
            <a:br>
              <a:rPr lang="en-US" i="0" kern="1200" dirty="0">
                <a:solidFill>
                  <a:schemeClr val="tx1">
                    <a:lumMod val="75000"/>
                    <a:lumOff val="25000"/>
                  </a:schemeClr>
                </a:solidFill>
                <a:effectLst/>
                <a:latin typeface="+mn-lt"/>
                <a:ea typeface="+mn-ea"/>
                <a:cs typeface="+mn-cs"/>
              </a:rPr>
            </a:br>
            <a:r>
              <a:rPr lang="en-US" i="0" kern="1200" dirty="0">
                <a:solidFill>
                  <a:schemeClr val="tx1">
                    <a:lumMod val="75000"/>
                    <a:lumOff val="25000"/>
                  </a:schemeClr>
                </a:solidFill>
                <a:effectLst/>
                <a:latin typeface="+mn-lt"/>
                <a:ea typeface="+mn-ea"/>
                <a:cs typeface="+mn-cs"/>
              </a:rPr>
              <a:t>By appointment only</a:t>
            </a:r>
            <a:endParaRPr lang="en-US" kern="1200" dirty="0">
              <a:solidFill>
                <a:schemeClr val="tx1">
                  <a:lumMod val="75000"/>
                  <a:lumOff val="25000"/>
                </a:schemeClr>
              </a:solidFill>
              <a:latin typeface="+mn-lt"/>
              <a:ea typeface="+mn-ea"/>
              <a:cs typeface="+mn-cs"/>
            </a:endParaRPr>
          </a:p>
        </p:txBody>
      </p:sp>
      <p:sp>
        <p:nvSpPr>
          <p:cNvPr id="181" name="Rectangle 180">
            <a:extLst>
              <a:ext uri="{FF2B5EF4-FFF2-40B4-BE49-F238E27FC236}">
                <a16:creationId xmlns:a16="http://schemas.microsoft.com/office/drawing/2014/main" id="{D5FBCAC9-BD8B-4F3B-AD74-EF37D421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 name="Rectangle 182">
            <a:extLst>
              <a:ext uri="{FF2B5EF4-FFF2-40B4-BE49-F238E27FC236}">
                <a16:creationId xmlns:a16="http://schemas.microsoft.com/office/drawing/2014/main" id="{9556C5A8-AD7E-4CE7-87BE-9EA3B5E178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798432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1_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3186</TotalTime>
  <Words>1178</Words>
  <Application>Microsoft Office PowerPoint</Application>
  <PresentationFormat>On-screen Show (4:3)</PresentationFormat>
  <Paragraphs>198</Paragraphs>
  <Slides>30</Slides>
  <Notes>18</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Noto Sans Symbols</vt:lpstr>
      <vt:lpstr>Times New Roman</vt:lpstr>
      <vt:lpstr>Wingdings</vt:lpstr>
      <vt:lpstr>Retrospect</vt:lpstr>
      <vt:lpstr>1_Retrospect</vt:lpstr>
      <vt:lpstr>Maryland Assistive Technology Program</vt:lpstr>
      <vt:lpstr>ABOUT US</vt:lpstr>
      <vt:lpstr>WHAT IS ASSISTIVE TECHNOLOGY?</vt:lpstr>
      <vt:lpstr>From Mainstream to Dedicated</vt:lpstr>
      <vt:lpstr>AT: Plain &amp; Simple</vt:lpstr>
      <vt:lpstr>WhAT We Do in Maryland</vt:lpstr>
      <vt:lpstr>Who We Are</vt:lpstr>
      <vt:lpstr>AT Libraries</vt:lpstr>
      <vt:lpstr>Community AT Libraries  across the State</vt:lpstr>
      <vt:lpstr>Libraries, cntd.</vt:lpstr>
      <vt:lpstr>AT for Independent Living! </vt:lpstr>
      <vt:lpstr>AT for School &amp; Work</vt:lpstr>
      <vt:lpstr>AT for Fun! </vt:lpstr>
      <vt:lpstr>Recycled / Refurbished AT &amp; DME</vt:lpstr>
      <vt:lpstr>Online Equipment Exchange</vt:lpstr>
      <vt:lpstr>Maryland High-Tech AT  Reuse Center (MATR)</vt:lpstr>
      <vt:lpstr>Other Statewide Equipment Reuse Options</vt:lpstr>
      <vt:lpstr>FUNDING AT</vt:lpstr>
      <vt:lpstr>AT Financial Loan Program Snapshot</vt:lpstr>
      <vt:lpstr>iDrive Maryland </vt:lpstr>
      <vt:lpstr>iDrive Maryland </vt:lpstr>
      <vt:lpstr>How to Apply</vt:lpstr>
      <vt:lpstr>Statewide  Portable Ramp Access Project </vt:lpstr>
      <vt:lpstr>Other AT Funding Sources  </vt:lpstr>
      <vt:lpstr>Partner Programs</vt:lpstr>
      <vt:lpstr>Discounted Assistive Technology – Purchasing Cooperative</vt:lpstr>
      <vt:lpstr>PowerPoint Presentation</vt:lpstr>
      <vt:lpstr>PowerPoint Presentation</vt:lpstr>
      <vt:lpstr>MD AT Info Everywhere </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MDTAP</dc:title>
  <dc:creator>Lori Markland</dc:creator>
  <cp:lastModifiedBy>Nora Walker</cp:lastModifiedBy>
  <cp:revision>151</cp:revision>
  <dcterms:modified xsi:type="dcterms:W3CDTF">2023-11-14T17:32:16Z</dcterms:modified>
</cp:coreProperties>
</file>