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sldIdLst>
    <p:sldId id="256" r:id="rId2"/>
    <p:sldId id="263" r:id="rId3"/>
    <p:sldId id="322" r:id="rId4"/>
    <p:sldId id="259" r:id="rId5"/>
    <p:sldId id="260" r:id="rId6"/>
    <p:sldId id="267" r:id="rId7"/>
    <p:sldId id="258" r:id="rId8"/>
    <p:sldId id="266" r:id="rId9"/>
    <p:sldId id="269" r:id="rId10"/>
    <p:sldId id="270" r:id="rId11"/>
    <p:sldId id="268" r:id="rId12"/>
    <p:sldId id="301" r:id="rId13"/>
    <p:sldId id="274" r:id="rId14"/>
    <p:sldId id="271" r:id="rId15"/>
    <p:sldId id="319" r:id="rId16"/>
    <p:sldId id="304" r:id="rId17"/>
    <p:sldId id="273" r:id="rId18"/>
    <p:sldId id="261" r:id="rId19"/>
    <p:sldId id="296" r:id="rId20"/>
    <p:sldId id="305" r:id="rId21"/>
    <p:sldId id="306" r:id="rId22"/>
    <p:sldId id="275" r:id="rId23"/>
    <p:sldId id="276" r:id="rId24"/>
    <p:sldId id="317" r:id="rId25"/>
    <p:sldId id="321" r:id="rId26"/>
    <p:sldId id="277" r:id="rId27"/>
    <p:sldId id="303" r:id="rId28"/>
    <p:sldId id="289" r:id="rId29"/>
    <p:sldId id="286" r:id="rId30"/>
    <p:sldId id="302" r:id="rId31"/>
    <p:sldId id="288" r:id="rId32"/>
    <p:sldId id="293" r:id="rId33"/>
    <p:sldId id="287" r:id="rId34"/>
    <p:sldId id="282" r:id="rId35"/>
    <p:sldId id="285" r:id="rId36"/>
    <p:sldId id="318" r:id="rId37"/>
    <p:sldId id="284" r:id="rId38"/>
    <p:sldId id="281" r:id="rId39"/>
    <p:sldId id="323" r:id="rId40"/>
    <p:sldId id="283" r:id="rId41"/>
    <p:sldId id="294" r:id="rId42"/>
    <p:sldId id="324" r:id="rId43"/>
    <p:sldId id="308" r:id="rId44"/>
    <p:sldId id="309" r:id="rId45"/>
    <p:sldId id="310" r:id="rId46"/>
    <p:sldId id="311" r:id="rId47"/>
    <p:sldId id="312" r:id="rId48"/>
    <p:sldId id="295" r:id="rId49"/>
    <p:sldId id="292" r:id="rId50"/>
    <p:sldId id="298" r:id="rId51"/>
    <p:sldId id="297" r:id="rId52"/>
    <p:sldId id="300" r:id="rId53"/>
    <p:sldId id="262" r:id="rId54"/>
    <p:sldId id="320" r:id="rId55"/>
    <p:sldId id="325" r:id="rId56"/>
    <p:sldId id="315" r:id="rId57"/>
    <p:sldId id="316" r:id="rId58"/>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107" d="100"/>
          <a:sy n="107" d="100"/>
        </p:scale>
        <p:origin x="744" y="114"/>
      </p:cViewPr>
      <p:guideLst/>
    </p:cSldViewPr>
  </p:slideViewPr>
  <p:notesTextViewPr>
    <p:cViewPr>
      <p:scale>
        <a:sx n="1" d="1"/>
        <a:sy n="1" d="1"/>
      </p:scale>
      <p:origin x="0" y="0"/>
    </p:cViewPr>
  </p:notesTextViewPr>
  <p:sorterViewPr>
    <p:cViewPr>
      <p:scale>
        <a:sx n="100" d="100"/>
        <a:sy n="100" d="100"/>
      </p:scale>
      <p:origin x="0" y="-636"/>
    </p:cViewPr>
  </p:sorterViewPr>
  <p:notesViewPr>
    <p:cSldViewPr snapToGrid="0">
      <p:cViewPr varScale="1">
        <p:scale>
          <a:sx n="86" d="100"/>
          <a:sy n="86" d="100"/>
        </p:scale>
        <p:origin x="386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8T01:08:25.436"/>
    </inkml:context>
    <inkml:brush xml:id="br0">
      <inkml:brushProperty name="width" value="0.035" units="cm"/>
      <inkml:brushProperty name="height" value="0.035" units="cm"/>
      <inkml:brushProperty name="color" value="#E71224"/>
    </inkml:brush>
  </inkml:definitions>
  <inkml:trace contextRef="#ctx0" brushRef="#br0">17507 3582 24575,'-14'-11'0,"0"0"0,-1 1 0,0 0 0,0 1 0,-1 1 0,-25-9 0,6 1 0,-53-22 0,-151-42 0,-106-6 0,251 64 0,-10-2 0</inkml:trace>
  <inkml:trace contextRef="#ctx0" brushRef="#br0" timeOffset="1">12539 4644 24575,'50'40'0</inkml:trace>
  <inkml:trace contextRef="#ctx0" brushRef="#br0" timeOffset="-1">12656 4736 24575,'54'43'0,"-20"-17"0</inkml:trace>
  <inkml:trace contextRef="#ctx0" brushRef="#br0" timeOffset="-3">23134 8450 12942,'112'12'0</inkml:trace>
  <inkml:trace contextRef="#ctx0" brushRef="#br0" timeOffset="-5">5985 2203 14474,'92'22'-151</inkml:trace>
  <inkml:trace contextRef="#ctx0" brushRef="#br0" timeOffset="-7">13014 5699 21375,'3'4'40,"58"68"715,3-2-1,3-3 1,-58-59-716</inkml:trace>
  <inkml:trace contextRef="#ctx0" brushRef="#br0" timeOffset="-9">14038 6450 24575,'24'14'0,"2"2"0,0 1 0,42 38 0,-46-35-455,1-1 0,38 25 0,-36-30-5167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8T01:08:48.8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8657 1547,'-136'-7,"0"-5,-161-36,116 16,-1303-270,930 154,-193-48,-19 35,-781-130,1419 265,-931-177,-18 87,1034 114,-3 0,-54 4,88-1,1 0,0 1,-1 0,1 1,0 0,1 1,-1 0,0 1,-18 11,23-11,0 0,0 1,1 0,-1 0,1 0,1 1,-1-1,1 1,-4 8,-27 72,17-38,-15 26,18-46,2 2,1-1,1 1,1 1,2 0,-7 62,14-61,1 0,2 0,1-1,2 1,1-1,1 0,13 34,-4-25,2 0,1-2,2 0,44 59,-1-18,4-3,3-4,150 120,15-10,7-11,8-11,412 197,-350-219,5-14,610 153,-496-182,3-19,588 28,331-102,-852-9,1694-126,-1616 36,-468 71,-1-6,-1-5,112-53,-177 66,-1-2,0-2,-2-2,-2-2,0-2,-2-1,-2-2,-1-1,-2-2,-2-2,-2 0,-1-2,-2-1,-2-1,-2-1,-3-1,21-71,-33 91,-1 0,-2 0,0-1,-2 1,-1-1,-3-28,0 39,0-1,-2 1,0 0,-1 0,-1 0,0 0,-1 1,-1 0,-1 1,-16-24,-4 3,-2 1,-1 2,-2 1,-61-45,-168-97,74 64,-5 9,-286-105,-443-83,534 197,-435-45,-713-7,-25 82,1545 62,-459-23,437 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470895"/>
          </a:xfrm>
          <a:prstGeom prst="rect">
            <a:avLst/>
          </a:prstGeom>
        </p:spPr>
        <p:txBody>
          <a:bodyPr vert="horz" lIns="94184" tIns="47092" rIns="94184" bIns="47092" rtlCol="0"/>
          <a:lstStyle>
            <a:lvl1pPr algn="l">
              <a:defRPr sz="1200"/>
            </a:lvl1pPr>
          </a:lstStyle>
          <a:p>
            <a:endParaRPr lang="en-US" dirty="0"/>
          </a:p>
        </p:txBody>
      </p:sp>
      <p:sp>
        <p:nvSpPr>
          <p:cNvPr id="3" name="Date Placeholder 2"/>
          <p:cNvSpPr>
            <a:spLocks noGrp="1"/>
          </p:cNvSpPr>
          <p:nvPr>
            <p:ph type="dt" idx="1"/>
          </p:nvPr>
        </p:nvSpPr>
        <p:spPr>
          <a:xfrm>
            <a:off x="4021294" y="1"/>
            <a:ext cx="3076363" cy="470895"/>
          </a:xfrm>
          <a:prstGeom prst="rect">
            <a:avLst/>
          </a:prstGeom>
        </p:spPr>
        <p:txBody>
          <a:bodyPr vert="horz" lIns="94184" tIns="47092" rIns="94184" bIns="47092" rtlCol="0"/>
          <a:lstStyle>
            <a:lvl1pPr algn="r">
              <a:defRPr sz="1200"/>
            </a:lvl1pPr>
          </a:lstStyle>
          <a:p>
            <a:fld id="{855B0AC6-3E75-4C36-ACD3-70CFF77F571A}" type="datetimeFigureOut">
              <a:rPr lang="en-US" smtClean="0"/>
              <a:t>10/15/2023</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4" tIns="47092" rIns="94184" bIns="47092"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84" tIns="47092" rIns="94184"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8"/>
            <a:ext cx="3076363" cy="470894"/>
          </a:xfrm>
          <a:prstGeom prst="rect">
            <a:avLst/>
          </a:prstGeom>
        </p:spPr>
        <p:txBody>
          <a:bodyPr vert="horz" lIns="94184" tIns="47092" rIns="94184" bIns="4709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8"/>
            <a:ext cx="3076363" cy="470894"/>
          </a:xfrm>
          <a:prstGeom prst="rect">
            <a:avLst/>
          </a:prstGeom>
        </p:spPr>
        <p:txBody>
          <a:bodyPr vert="horz" lIns="94184" tIns="47092" rIns="94184" bIns="47092" rtlCol="0" anchor="b"/>
          <a:lstStyle>
            <a:lvl1pPr algn="r">
              <a:defRPr sz="1200"/>
            </a:lvl1pPr>
          </a:lstStyle>
          <a:p>
            <a:fld id="{96B61A6F-8249-4488-B58B-1B728FBFECA5}" type="slidenum">
              <a:rPr lang="en-US" smtClean="0"/>
              <a:t>‹#›</a:t>
            </a:fld>
            <a:endParaRPr lang="en-US" dirty="0"/>
          </a:p>
        </p:txBody>
      </p:sp>
    </p:spTree>
    <p:extLst>
      <p:ext uri="{BB962C8B-B14F-4D97-AF65-F5344CB8AC3E}">
        <p14:creationId xmlns:p14="http://schemas.microsoft.com/office/powerpoint/2010/main" val="6477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61A6F-8249-4488-B58B-1B728FBFECA5}" type="slidenum">
              <a:rPr lang="en-US" smtClean="0"/>
              <a:t>1</a:t>
            </a:fld>
            <a:endParaRPr lang="en-US" dirty="0"/>
          </a:p>
        </p:txBody>
      </p:sp>
    </p:spTree>
    <p:extLst>
      <p:ext uri="{BB962C8B-B14F-4D97-AF65-F5344CB8AC3E}">
        <p14:creationId xmlns:p14="http://schemas.microsoft.com/office/powerpoint/2010/main" val="3241323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61A6F-8249-4488-B58B-1B728FBFECA5}" type="slidenum">
              <a:rPr lang="en-US" smtClean="0"/>
              <a:t>40</a:t>
            </a:fld>
            <a:endParaRPr lang="en-US" dirty="0"/>
          </a:p>
        </p:txBody>
      </p:sp>
    </p:spTree>
    <p:extLst>
      <p:ext uri="{BB962C8B-B14F-4D97-AF65-F5344CB8AC3E}">
        <p14:creationId xmlns:p14="http://schemas.microsoft.com/office/powerpoint/2010/main" val="87335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includes the information I just read, a link to a Scientific American article and the Japanese character for the number 10,000</a:t>
            </a:r>
          </a:p>
        </p:txBody>
      </p:sp>
      <p:sp>
        <p:nvSpPr>
          <p:cNvPr id="4" name="Slide Number Placeholder 3"/>
          <p:cNvSpPr>
            <a:spLocks noGrp="1"/>
          </p:cNvSpPr>
          <p:nvPr>
            <p:ph type="sldNum" sz="quarter" idx="5"/>
          </p:nvPr>
        </p:nvSpPr>
        <p:spPr/>
        <p:txBody>
          <a:bodyPr/>
          <a:lstStyle/>
          <a:p>
            <a:fld id="{96B61A6F-8249-4488-B58B-1B728FBFECA5}" type="slidenum">
              <a:rPr lang="en-US" smtClean="0"/>
              <a:t>49</a:t>
            </a:fld>
            <a:endParaRPr lang="en-US" dirty="0"/>
          </a:p>
        </p:txBody>
      </p:sp>
    </p:spTree>
    <p:extLst>
      <p:ext uri="{BB962C8B-B14F-4D97-AF65-F5344CB8AC3E}">
        <p14:creationId xmlns:p14="http://schemas.microsoft.com/office/powerpoint/2010/main" val="303838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61A6F-8249-4488-B58B-1B728FBFECA5}" type="slidenum">
              <a:rPr lang="en-US" smtClean="0"/>
              <a:t>2</a:t>
            </a:fld>
            <a:endParaRPr lang="en-US" dirty="0"/>
          </a:p>
        </p:txBody>
      </p:sp>
    </p:spTree>
    <p:extLst>
      <p:ext uri="{BB962C8B-B14F-4D97-AF65-F5344CB8AC3E}">
        <p14:creationId xmlns:p14="http://schemas.microsoft.com/office/powerpoint/2010/main" val="173119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61A6F-8249-4488-B58B-1B728FBFECA5}" type="slidenum">
              <a:rPr lang="en-US" smtClean="0"/>
              <a:t>5</a:t>
            </a:fld>
            <a:endParaRPr lang="en-US" dirty="0"/>
          </a:p>
        </p:txBody>
      </p:sp>
    </p:spTree>
    <p:extLst>
      <p:ext uri="{BB962C8B-B14F-4D97-AF65-F5344CB8AC3E}">
        <p14:creationId xmlns:p14="http://schemas.microsoft.com/office/powerpoint/2010/main" val="163022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note here is that clinical research needs </a:t>
            </a:r>
            <a:r>
              <a:rPr lang="en-US" b="1" u="sng" dirty="0"/>
              <a:t>everyone</a:t>
            </a:r>
            <a:r>
              <a:rPr lang="en-US" dirty="0"/>
              <a:t> who would like to participate, not just those people who have a disease, disorder or are differently abled.</a:t>
            </a:r>
          </a:p>
        </p:txBody>
      </p:sp>
      <p:sp>
        <p:nvSpPr>
          <p:cNvPr id="4" name="Slide Number Placeholder 3"/>
          <p:cNvSpPr>
            <a:spLocks noGrp="1"/>
          </p:cNvSpPr>
          <p:nvPr>
            <p:ph type="sldNum" sz="quarter" idx="5"/>
          </p:nvPr>
        </p:nvSpPr>
        <p:spPr/>
        <p:txBody>
          <a:bodyPr/>
          <a:lstStyle/>
          <a:p>
            <a:fld id="{96B61A6F-8249-4488-B58B-1B728FBFECA5}" type="slidenum">
              <a:rPr lang="en-US" smtClean="0"/>
              <a:t>10</a:t>
            </a:fld>
            <a:endParaRPr lang="en-US" dirty="0"/>
          </a:p>
        </p:txBody>
      </p:sp>
    </p:spTree>
    <p:extLst>
      <p:ext uri="{BB962C8B-B14F-4D97-AF65-F5344CB8AC3E}">
        <p14:creationId xmlns:p14="http://schemas.microsoft.com/office/powerpoint/2010/main" val="283272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61A6F-8249-4488-B58B-1B728FBFECA5}" type="slidenum">
              <a:rPr lang="en-US" smtClean="0"/>
              <a:t>14</a:t>
            </a:fld>
            <a:endParaRPr lang="en-US" dirty="0"/>
          </a:p>
        </p:txBody>
      </p:sp>
    </p:spTree>
    <p:extLst>
      <p:ext uri="{BB962C8B-B14F-4D97-AF65-F5344CB8AC3E}">
        <p14:creationId xmlns:p14="http://schemas.microsoft.com/office/powerpoint/2010/main" val="198990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61A6F-8249-4488-B58B-1B728FBFECA5}" type="slidenum">
              <a:rPr lang="en-US" smtClean="0"/>
              <a:t>15</a:t>
            </a:fld>
            <a:endParaRPr lang="en-US" dirty="0"/>
          </a:p>
        </p:txBody>
      </p:sp>
    </p:spTree>
    <p:extLst>
      <p:ext uri="{BB962C8B-B14F-4D97-AF65-F5344CB8AC3E}">
        <p14:creationId xmlns:p14="http://schemas.microsoft.com/office/powerpoint/2010/main" val="364080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6B61A6F-8249-4488-B58B-1B728FBFECA5}" type="slidenum">
              <a:rPr lang="en-US" smtClean="0"/>
              <a:t>17</a:t>
            </a:fld>
            <a:endParaRPr lang="en-US" dirty="0"/>
          </a:p>
        </p:txBody>
      </p:sp>
    </p:spTree>
    <p:extLst>
      <p:ext uri="{BB962C8B-B14F-4D97-AF65-F5344CB8AC3E}">
        <p14:creationId xmlns:p14="http://schemas.microsoft.com/office/powerpoint/2010/main" val="263354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61A6F-8249-4488-B58B-1B728FBFECA5}" type="slidenum">
              <a:rPr lang="en-US" smtClean="0"/>
              <a:t>18</a:t>
            </a:fld>
            <a:endParaRPr lang="en-US" dirty="0"/>
          </a:p>
        </p:txBody>
      </p:sp>
    </p:spTree>
    <p:extLst>
      <p:ext uri="{BB962C8B-B14F-4D97-AF65-F5344CB8AC3E}">
        <p14:creationId xmlns:p14="http://schemas.microsoft.com/office/powerpoint/2010/main" val="77949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61A6F-8249-4488-B58B-1B728FBFECA5}" type="slidenum">
              <a:rPr lang="en-US" smtClean="0"/>
              <a:t>26</a:t>
            </a:fld>
            <a:endParaRPr lang="en-US" dirty="0"/>
          </a:p>
        </p:txBody>
      </p:sp>
    </p:spTree>
    <p:extLst>
      <p:ext uri="{BB962C8B-B14F-4D97-AF65-F5344CB8AC3E}">
        <p14:creationId xmlns:p14="http://schemas.microsoft.com/office/powerpoint/2010/main" val="371294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EEF27F-89CA-4A5D-9A36-58FFECF25314}" type="datetime1">
              <a:rPr lang="en-US" smtClean="0"/>
              <a:t>10/15/2023</a:t>
            </a:fld>
            <a:endParaRPr lang="en-US" dirty="0"/>
          </a:p>
        </p:txBody>
      </p:sp>
      <p:sp>
        <p:nvSpPr>
          <p:cNvPr id="5" name="Footer Placeholder 4"/>
          <p:cNvSpPr>
            <a:spLocks noGrp="1"/>
          </p:cNvSpPr>
          <p:nvPr>
            <p:ph type="ftr" sz="quarter" idx="11"/>
          </p:nvPr>
        </p:nvSpPr>
        <p:spPr/>
        <p:txBody>
          <a:bodyPr/>
          <a:lstStyle/>
          <a:p>
            <a:r>
              <a:rPr lang="en-US" dirty="0"/>
              <a:t>Marin P. Allen, Ph.D.  10/13/23</a:t>
            </a:r>
          </a:p>
        </p:txBody>
      </p:sp>
      <p:sp>
        <p:nvSpPr>
          <p:cNvPr id="6" name="Slide Number Placeholder 5"/>
          <p:cNvSpPr>
            <a:spLocks noGrp="1"/>
          </p:cNvSpPr>
          <p:nvPr>
            <p:ph type="sldNum" sz="quarter" idx="12"/>
          </p:nvPr>
        </p:nvSpPr>
        <p:spPr/>
        <p:txBody>
          <a:bodyPr/>
          <a:lstStyle/>
          <a:p>
            <a:fld id="{626DC474-6C23-481D-9985-10FF208078D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90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B2720D-92F2-4528-A151-39CB668686F3}" type="datetime1">
              <a:rPr lang="en-US" smtClean="0"/>
              <a:t>10/15/2023</a:t>
            </a:fld>
            <a:endParaRPr lang="en-US" dirty="0"/>
          </a:p>
        </p:txBody>
      </p:sp>
      <p:sp>
        <p:nvSpPr>
          <p:cNvPr id="5" name="Footer Placeholder 4"/>
          <p:cNvSpPr>
            <a:spLocks noGrp="1"/>
          </p:cNvSpPr>
          <p:nvPr>
            <p:ph type="ftr" sz="quarter" idx="11"/>
          </p:nvPr>
        </p:nvSpPr>
        <p:spPr/>
        <p:txBody>
          <a:bodyPr/>
          <a:lstStyle/>
          <a:p>
            <a:r>
              <a:rPr lang="en-US" dirty="0"/>
              <a:t>Marin P. Allen, Ph.D.  10/13/23</a:t>
            </a:r>
          </a:p>
        </p:txBody>
      </p:sp>
      <p:sp>
        <p:nvSpPr>
          <p:cNvPr id="6" name="Slide Number Placeholder 5"/>
          <p:cNvSpPr>
            <a:spLocks noGrp="1"/>
          </p:cNvSpPr>
          <p:nvPr>
            <p:ph type="sldNum" sz="quarter" idx="12"/>
          </p:nvPr>
        </p:nvSpPr>
        <p:spPr/>
        <p:txBody>
          <a:bodyPr/>
          <a:lstStyle/>
          <a:p>
            <a:fld id="{626DC474-6C23-481D-9985-10FF208078D5}" type="slidenum">
              <a:rPr lang="en-US" smtClean="0"/>
              <a:t>‹#›</a:t>
            </a:fld>
            <a:endParaRPr lang="en-US" dirty="0"/>
          </a:p>
        </p:txBody>
      </p:sp>
    </p:spTree>
    <p:extLst>
      <p:ext uri="{BB962C8B-B14F-4D97-AF65-F5344CB8AC3E}">
        <p14:creationId xmlns:p14="http://schemas.microsoft.com/office/powerpoint/2010/main" val="287470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07D48E-C8BB-413A-B2DA-A879521C42BF}" type="datetime1">
              <a:rPr lang="en-US" smtClean="0"/>
              <a:t>10/15/2023</a:t>
            </a:fld>
            <a:endParaRPr lang="en-US" dirty="0"/>
          </a:p>
        </p:txBody>
      </p:sp>
      <p:sp>
        <p:nvSpPr>
          <p:cNvPr id="5" name="Footer Placeholder 4"/>
          <p:cNvSpPr>
            <a:spLocks noGrp="1"/>
          </p:cNvSpPr>
          <p:nvPr>
            <p:ph type="ftr" sz="quarter" idx="11"/>
          </p:nvPr>
        </p:nvSpPr>
        <p:spPr/>
        <p:txBody>
          <a:bodyPr/>
          <a:lstStyle/>
          <a:p>
            <a:r>
              <a:rPr lang="en-US" dirty="0"/>
              <a:t>Marin P. Allen, Ph.D.  10/13/23</a:t>
            </a:r>
          </a:p>
        </p:txBody>
      </p:sp>
      <p:sp>
        <p:nvSpPr>
          <p:cNvPr id="6" name="Slide Number Placeholder 5"/>
          <p:cNvSpPr>
            <a:spLocks noGrp="1"/>
          </p:cNvSpPr>
          <p:nvPr>
            <p:ph type="sldNum" sz="quarter" idx="12"/>
          </p:nvPr>
        </p:nvSpPr>
        <p:spPr/>
        <p:txBody>
          <a:bodyPr/>
          <a:lstStyle/>
          <a:p>
            <a:fld id="{626DC474-6C23-481D-9985-10FF208078D5}" type="slidenum">
              <a:rPr lang="en-US" smtClean="0"/>
              <a:t>‹#›</a:t>
            </a:fld>
            <a:endParaRPr lang="en-US" dirty="0"/>
          </a:p>
        </p:txBody>
      </p:sp>
    </p:spTree>
    <p:extLst>
      <p:ext uri="{BB962C8B-B14F-4D97-AF65-F5344CB8AC3E}">
        <p14:creationId xmlns:p14="http://schemas.microsoft.com/office/powerpoint/2010/main" val="363144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C9BC1-BCBC-4D13-982C-912344C1F855}" type="datetime1">
              <a:rPr lang="en-US" smtClean="0"/>
              <a:t>10/15/2023</a:t>
            </a:fld>
            <a:endParaRPr lang="en-US" dirty="0"/>
          </a:p>
        </p:txBody>
      </p:sp>
      <p:sp>
        <p:nvSpPr>
          <p:cNvPr id="5" name="Footer Placeholder 4"/>
          <p:cNvSpPr>
            <a:spLocks noGrp="1"/>
          </p:cNvSpPr>
          <p:nvPr>
            <p:ph type="ftr" sz="quarter" idx="11"/>
          </p:nvPr>
        </p:nvSpPr>
        <p:spPr/>
        <p:txBody>
          <a:bodyPr/>
          <a:lstStyle/>
          <a:p>
            <a:r>
              <a:rPr lang="en-US" dirty="0"/>
              <a:t>Marin P. Allen, Ph.D.  10/13/23</a:t>
            </a:r>
          </a:p>
        </p:txBody>
      </p:sp>
      <p:sp>
        <p:nvSpPr>
          <p:cNvPr id="6" name="Slide Number Placeholder 5"/>
          <p:cNvSpPr>
            <a:spLocks noGrp="1"/>
          </p:cNvSpPr>
          <p:nvPr>
            <p:ph type="sldNum" sz="quarter" idx="12"/>
          </p:nvPr>
        </p:nvSpPr>
        <p:spPr/>
        <p:txBody>
          <a:bodyPr/>
          <a:lstStyle/>
          <a:p>
            <a:fld id="{626DC474-6C23-481D-9985-10FF208078D5}" type="slidenum">
              <a:rPr lang="en-US" smtClean="0"/>
              <a:t>‹#›</a:t>
            </a:fld>
            <a:endParaRPr lang="en-US" dirty="0"/>
          </a:p>
        </p:txBody>
      </p:sp>
    </p:spTree>
    <p:extLst>
      <p:ext uri="{BB962C8B-B14F-4D97-AF65-F5344CB8AC3E}">
        <p14:creationId xmlns:p14="http://schemas.microsoft.com/office/powerpoint/2010/main" val="57434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82E7C-E7D6-46C7-B2C7-12891301BCD4}" type="datetime1">
              <a:rPr lang="en-US" smtClean="0"/>
              <a:t>10/15/2023</a:t>
            </a:fld>
            <a:endParaRPr lang="en-US" dirty="0"/>
          </a:p>
        </p:txBody>
      </p:sp>
      <p:sp>
        <p:nvSpPr>
          <p:cNvPr id="5" name="Footer Placeholder 4"/>
          <p:cNvSpPr>
            <a:spLocks noGrp="1"/>
          </p:cNvSpPr>
          <p:nvPr>
            <p:ph type="ftr" sz="quarter" idx="11"/>
          </p:nvPr>
        </p:nvSpPr>
        <p:spPr/>
        <p:txBody>
          <a:bodyPr/>
          <a:lstStyle/>
          <a:p>
            <a:r>
              <a:rPr lang="en-US" dirty="0"/>
              <a:t>Marin P. Allen, Ph.D.  10/13/23</a:t>
            </a:r>
          </a:p>
        </p:txBody>
      </p:sp>
      <p:sp>
        <p:nvSpPr>
          <p:cNvPr id="6" name="Slide Number Placeholder 5"/>
          <p:cNvSpPr>
            <a:spLocks noGrp="1"/>
          </p:cNvSpPr>
          <p:nvPr>
            <p:ph type="sldNum" sz="quarter" idx="12"/>
          </p:nvPr>
        </p:nvSpPr>
        <p:spPr/>
        <p:txBody>
          <a:bodyPr/>
          <a:lstStyle/>
          <a:p>
            <a:fld id="{626DC474-6C23-481D-9985-10FF208078D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6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06D01F-9A39-4786-B066-B72DE35682BC}" type="datetime1">
              <a:rPr lang="en-US" smtClean="0"/>
              <a:t>10/15/2023</a:t>
            </a:fld>
            <a:endParaRPr lang="en-US" dirty="0"/>
          </a:p>
        </p:txBody>
      </p:sp>
      <p:sp>
        <p:nvSpPr>
          <p:cNvPr id="6" name="Footer Placeholder 5"/>
          <p:cNvSpPr>
            <a:spLocks noGrp="1"/>
          </p:cNvSpPr>
          <p:nvPr>
            <p:ph type="ftr" sz="quarter" idx="11"/>
          </p:nvPr>
        </p:nvSpPr>
        <p:spPr/>
        <p:txBody>
          <a:bodyPr/>
          <a:lstStyle/>
          <a:p>
            <a:r>
              <a:rPr lang="en-US" dirty="0"/>
              <a:t>Marin P. Allen, Ph.D.  10/13/23</a:t>
            </a:r>
          </a:p>
        </p:txBody>
      </p:sp>
      <p:sp>
        <p:nvSpPr>
          <p:cNvPr id="7" name="Slide Number Placeholder 6"/>
          <p:cNvSpPr>
            <a:spLocks noGrp="1"/>
          </p:cNvSpPr>
          <p:nvPr>
            <p:ph type="sldNum" sz="quarter" idx="12"/>
          </p:nvPr>
        </p:nvSpPr>
        <p:spPr/>
        <p:txBody>
          <a:bodyPr/>
          <a:lstStyle/>
          <a:p>
            <a:fld id="{626DC474-6C23-481D-9985-10FF208078D5}" type="slidenum">
              <a:rPr lang="en-US" smtClean="0"/>
              <a:t>‹#›</a:t>
            </a:fld>
            <a:endParaRPr lang="en-US" dirty="0"/>
          </a:p>
        </p:txBody>
      </p:sp>
    </p:spTree>
    <p:extLst>
      <p:ext uri="{BB962C8B-B14F-4D97-AF65-F5344CB8AC3E}">
        <p14:creationId xmlns:p14="http://schemas.microsoft.com/office/powerpoint/2010/main" val="143642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271CEC-72AC-450C-ADB4-5070346F423D}" type="datetime1">
              <a:rPr lang="en-US" smtClean="0"/>
              <a:t>10/15/2023</a:t>
            </a:fld>
            <a:endParaRPr lang="en-US" dirty="0"/>
          </a:p>
        </p:txBody>
      </p:sp>
      <p:sp>
        <p:nvSpPr>
          <p:cNvPr id="8" name="Footer Placeholder 7"/>
          <p:cNvSpPr>
            <a:spLocks noGrp="1"/>
          </p:cNvSpPr>
          <p:nvPr>
            <p:ph type="ftr" sz="quarter" idx="11"/>
          </p:nvPr>
        </p:nvSpPr>
        <p:spPr/>
        <p:txBody>
          <a:bodyPr/>
          <a:lstStyle/>
          <a:p>
            <a:r>
              <a:rPr lang="en-US" dirty="0"/>
              <a:t>Marin P. Allen, Ph.D.  10/13/23</a:t>
            </a:r>
          </a:p>
        </p:txBody>
      </p:sp>
      <p:sp>
        <p:nvSpPr>
          <p:cNvPr id="9" name="Slide Number Placeholder 8"/>
          <p:cNvSpPr>
            <a:spLocks noGrp="1"/>
          </p:cNvSpPr>
          <p:nvPr>
            <p:ph type="sldNum" sz="quarter" idx="12"/>
          </p:nvPr>
        </p:nvSpPr>
        <p:spPr/>
        <p:txBody>
          <a:bodyPr/>
          <a:lstStyle/>
          <a:p>
            <a:fld id="{626DC474-6C23-481D-9985-10FF208078D5}" type="slidenum">
              <a:rPr lang="en-US" smtClean="0"/>
              <a:t>‹#›</a:t>
            </a:fld>
            <a:endParaRPr lang="en-US" dirty="0"/>
          </a:p>
        </p:txBody>
      </p:sp>
    </p:spTree>
    <p:extLst>
      <p:ext uri="{BB962C8B-B14F-4D97-AF65-F5344CB8AC3E}">
        <p14:creationId xmlns:p14="http://schemas.microsoft.com/office/powerpoint/2010/main" val="401873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0744B4-797D-40D4-8569-C53D74CF6B90}" type="datetime1">
              <a:rPr lang="en-US" smtClean="0"/>
              <a:t>10/15/2023</a:t>
            </a:fld>
            <a:endParaRPr lang="en-US" dirty="0"/>
          </a:p>
        </p:txBody>
      </p:sp>
      <p:sp>
        <p:nvSpPr>
          <p:cNvPr id="4" name="Footer Placeholder 3"/>
          <p:cNvSpPr>
            <a:spLocks noGrp="1"/>
          </p:cNvSpPr>
          <p:nvPr>
            <p:ph type="ftr" sz="quarter" idx="11"/>
          </p:nvPr>
        </p:nvSpPr>
        <p:spPr/>
        <p:txBody>
          <a:bodyPr/>
          <a:lstStyle/>
          <a:p>
            <a:r>
              <a:rPr lang="en-US" dirty="0"/>
              <a:t>Marin P. Allen, Ph.D.  10/13/23</a:t>
            </a:r>
          </a:p>
        </p:txBody>
      </p:sp>
      <p:sp>
        <p:nvSpPr>
          <p:cNvPr id="5" name="Slide Number Placeholder 4"/>
          <p:cNvSpPr>
            <a:spLocks noGrp="1"/>
          </p:cNvSpPr>
          <p:nvPr>
            <p:ph type="sldNum" sz="quarter" idx="12"/>
          </p:nvPr>
        </p:nvSpPr>
        <p:spPr/>
        <p:txBody>
          <a:bodyPr/>
          <a:lstStyle/>
          <a:p>
            <a:fld id="{626DC474-6C23-481D-9985-10FF208078D5}" type="slidenum">
              <a:rPr lang="en-US" smtClean="0"/>
              <a:t>‹#›</a:t>
            </a:fld>
            <a:endParaRPr lang="en-US" dirty="0"/>
          </a:p>
        </p:txBody>
      </p:sp>
    </p:spTree>
    <p:extLst>
      <p:ext uri="{BB962C8B-B14F-4D97-AF65-F5344CB8AC3E}">
        <p14:creationId xmlns:p14="http://schemas.microsoft.com/office/powerpoint/2010/main" val="103434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806FC0-8189-4F70-B06F-3E1F39A3F3A1}" type="datetime1">
              <a:rPr lang="en-US" smtClean="0"/>
              <a:t>10/15/2023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Marin P. Allen, Ph.D.  10/13/23</a:t>
            </a:r>
          </a:p>
        </p:txBody>
      </p:sp>
      <p:sp>
        <p:nvSpPr>
          <p:cNvPr id="9" name="Slide Number Placeholder 8"/>
          <p:cNvSpPr>
            <a:spLocks noGrp="1"/>
          </p:cNvSpPr>
          <p:nvPr>
            <p:ph type="sldNum" sz="quarter" idx="12"/>
          </p:nvPr>
        </p:nvSpPr>
        <p:spPr/>
        <p:txBody>
          <a:bodyPr/>
          <a:lstStyle/>
          <a:p>
            <a:fld id="{626DC474-6C23-481D-9985-10FF208078D5}" type="slidenum">
              <a:rPr lang="en-US" smtClean="0"/>
              <a:t>‹#›</a:t>
            </a:fld>
            <a:endParaRPr lang="en-US" dirty="0"/>
          </a:p>
        </p:txBody>
      </p:sp>
    </p:spTree>
    <p:extLst>
      <p:ext uri="{BB962C8B-B14F-4D97-AF65-F5344CB8AC3E}">
        <p14:creationId xmlns:p14="http://schemas.microsoft.com/office/powerpoint/2010/main" val="24070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80C165-0879-4EEC-B513-978DEFFC4ADC}" type="datetime1">
              <a:rPr lang="en-US" smtClean="0"/>
              <a:t>10/15/2023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Marin P. Allen, Ph.D.  10/13/23</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6DC474-6C23-481D-9985-10FF208078D5}" type="slidenum">
              <a:rPr lang="en-US" smtClean="0"/>
              <a:t>‹#›</a:t>
            </a:fld>
            <a:endParaRPr lang="en-US" dirty="0"/>
          </a:p>
        </p:txBody>
      </p:sp>
    </p:spTree>
    <p:extLst>
      <p:ext uri="{BB962C8B-B14F-4D97-AF65-F5344CB8AC3E}">
        <p14:creationId xmlns:p14="http://schemas.microsoft.com/office/powerpoint/2010/main" val="324760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361E7F-A43F-428C-AC53-793EE7FEAA31}" type="datetime1">
              <a:rPr lang="en-US" smtClean="0"/>
              <a:t>10/15/2023</a:t>
            </a:fld>
            <a:endParaRPr lang="en-US" dirty="0"/>
          </a:p>
        </p:txBody>
      </p:sp>
      <p:sp>
        <p:nvSpPr>
          <p:cNvPr id="6" name="Footer Placeholder 5"/>
          <p:cNvSpPr>
            <a:spLocks noGrp="1"/>
          </p:cNvSpPr>
          <p:nvPr>
            <p:ph type="ftr" sz="quarter" idx="11"/>
          </p:nvPr>
        </p:nvSpPr>
        <p:spPr/>
        <p:txBody>
          <a:bodyPr/>
          <a:lstStyle/>
          <a:p>
            <a:r>
              <a:rPr lang="en-US" dirty="0"/>
              <a:t>Marin P. Allen, Ph.D.  10/13/23</a:t>
            </a:r>
          </a:p>
        </p:txBody>
      </p:sp>
      <p:sp>
        <p:nvSpPr>
          <p:cNvPr id="7" name="Slide Number Placeholder 6"/>
          <p:cNvSpPr>
            <a:spLocks noGrp="1"/>
          </p:cNvSpPr>
          <p:nvPr>
            <p:ph type="sldNum" sz="quarter" idx="12"/>
          </p:nvPr>
        </p:nvSpPr>
        <p:spPr/>
        <p:txBody>
          <a:bodyPr/>
          <a:lstStyle/>
          <a:p>
            <a:fld id="{626DC474-6C23-481D-9985-10FF208078D5}" type="slidenum">
              <a:rPr lang="en-US" smtClean="0"/>
              <a:t>‹#›</a:t>
            </a:fld>
            <a:endParaRPr lang="en-US" dirty="0"/>
          </a:p>
        </p:txBody>
      </p:sp>
    </p:spTree>
    <p:extLst>
      <p:ext uri="{BB962C8B-B14F-4D97-AF65-F5344CB8AC3E}">
        <p14:creationId xmlns:p14="http://schemas.microsoft.com/office/powerpoint/2010/main" val="147518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FDF7B2-946F-4330-A07A-8C5EC687B133}" type="datetime1">
              <a:rPr lang="en-US" smtClean="0"/>
              <a:t>10/15/2023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Marin P. Allen, Ph.D.  10/13/23</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6DC474-6C23-481D-9985-10FF208078D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72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olincc.nhlbi.nih.gov/teach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everypixel.com/image-1385620255294615395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lickr.com/photos/132318516@N08"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scientificamerican.com/article/you-dont-really-need-10-000-daily-steps-to-stay-health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nei.nih.gov/research/clinical-trials"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da.gov/science-research/science-and-research-special-topics/clinical-trials-and-human-subject-protectio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0.png"/><Relationship Id="rId7" Type="http://schemas.openxmlformats.org/officeDocument/2006/relationships/customXml" Target="../ink/ink2.xml"/><Relationship Id="rId2" Type="http://schemas.openxmlformats.org/officeDocument/2006/relationships/hyperlink" Target="http://www.nih.gov/" TargetMode="Externa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customXml" Target="../ink/ink1.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hyperlink" Target="https://www.nei.nih.gov/sites/default/files/2019-06/ClinicalTrialsVisionResearch.mobi" TargetMode="External"/><Relationship Id="rId2" Type="http://schemas.openxmlformats.org/officeDocument/2006/relationships/hyperlink" Target="https://www.nei.nih.gov/sites/default/files/2019-06/ClinicalTrials.epub" TargetMode="Externa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nei.nih.gov/sites/default/files/2019-06/Clinical%20Trials%20in%20Vision%20Research-Information%20for%20Volunteers.pdf"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nihrecord.nih.gov/2023/10/13/rosenberg-s-research-spans-half-century-and-counting"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jamanetwork.com/searchresults?author=Martina+Luchetti&amp;q=Martina+Luchetti" TargetMode="External"/><Relationship Id="rId7" Type="http://schemas.openxmlformats.org/officeDocument/2006/relationships/hyperlink" Target="https://jamanetwork.com/journals/jamaneurology/fullarticle/2809774?guestAccessKey=09c2c678-be78-4172-a199-f0f0f14082c8&amp;utm_source=silverchair&amp;utm_medium=email&amp;utm_campaign=jama_network&amp;utm_content=network_highlights&amp;utm_term=100823&amp;adv=000003230720#249244129" TargetMode="External"/><Relationship Id="rId2" Type="http://schemas.openxmlformats.org/officeDocument/2006/relationships/hyperlink" Target="https://jamanetwork.com/searchresults?author=Antonio+Terracciano&amp;q=Antonio+Terracciano" TargetMode="External"/><Relationship Id="rId1" Type="http://schemas.openxmlformats.org/officeDocument/2006/relationships/slideLayout" Target="../slideLayouts/slideLayout2.xml"/><Relationship Id="rId6" Type="http://schemas.openxmlformats.org/officeDocument/2006/relationships/hyperlink" Target="https://jamanetwork.com/searchresults?author=Angelina+R.+Sutin&amp;q=Angelina+R.+Sutin" TargetMode="External"/><Relationship Id="rId5" Type="http://schemas.openxmlformats.org/officeDocument/2006/relationships/hyperlink" Target="https://jamanetwork.com/searchresults?author=Yannick+Stephan&amp;q=Yannick+Stephan" TargetMode="External"/><Relationship Id="rId4" Type="http://schemas.openxmlformats.org/officeDocument/2006/relationships/hyperlink" Target="https://jamanetwork.com/searchresults?author=Selin+Karakose&amp;q=Selin+Karakos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4BB7-E4A3-9B7D-167D-228D03D1F255}"/>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What is clinical research?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What does it mean for me?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155D1FF-8D60-87CF-AB59-2412CDB6D42F}"/>
              </a:ext>
            </a:extLst>
          </p:cNvPr>
          <p:cNvSpPr>
            <a:spLocks noGrp="1"/>
          </p:cNvSpPr>
          <p:nvPr>
            <p:ph type="subTitle"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Marin P. Allen, Ph.D.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Accessible Pharmacy SEMINAR 10/13/23</a:t>
            </a:r>
          </a:p>
        </p:txBody>
      </p:sp>
    </p:spTree>
    <p:extLst>
      <p:ext uri="{BB962C8B-B14F-4D97-AF65-F5344CB8AC3E}">
        <p14:creationId xmlns:p14="http://schemas.microsoft.com/office/powerpoint/2010/main" val="706524664"/>
      </p:ext>
    </p:extLst>
  </p:cSld>
  <p:clrMapOvr>
    <a:masterClrMapping/>
  </p:clrMapOvr>
  <mc:AlternateContent xmlns:mc="http://schemas.openxmlformats.org/markup-compatibility/2006" xmlns:p14="http://schemas.microsoft.com/office/powerpoint/2010/main">
    <mc:Choice Requires="p14">
      <p:transition spd="slow" p14:dur="2000" advTm="37896"/>
    </mc:Choice>
    <mc:Fallback xmlns="">
      <p:transition spd="slow" advTm="378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56B4-B264-1016-9374-C4A6EEB244D9}"/>
              </a:ext>
            </a:extLst>
          </p:cNvPr>
          <p:cNvSpPr>
            <a:spLocks noGrp="1"/>
          </p:cNvSpPr>
          <p:nvPr>
            <p:ph type="title"/>
          </p:nvPr>
        </p:nvSpPr>
        <p:spPr/>
        <p:txBody>
          <a:bodyPr>
            <a:normAutofit/>
          </a:bodyPr>
          <a:lstStyle/>
          <a:p>
            <a:pPr algn="ct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Observational Studies</a:t>
            </a:r>
            <a:endParaRPr lang="en-US" sz="3600" dirty="0"/>
          </a:p>
        </p:txBody>
      </p:sp>
      <p:sp>
        <p:nvSpPr>
          <p:cNvPr id="3" name="Content Placeholder 2">
            <a:extLst>
              <a:ext uri="{FF2B5EF4-FFF2-40B4-BE49-F238E27FC236}">
                <a16:creationId xmlns:a16="http://schemas.microsoft.com/office/drawing/2014/main" id="{60D39778-17A6-7634-3EFA-C4FDD7B324E4}"/>
              </a:ext>
            </a:extLst>
          </p:cNvPr>
          <p:cNvSpPr>
            <a:spLocks noGrp="1"/>
          </p:cNvSpPr>
          <p:nvPr>
            <p:ph idx="1"/>
          </p:nvPr>
        </p:nvSpPr>
        <p:spPr/>
        <p:txBody>
          <a:bodyPr/>
          <a:lstStyle/>
          <a:p>
            <a:pPr algn="ctr"/>
            <a:r>
              <a:rPr lang="en-US" b="1" u="sng" dirty="0">
                <a:latin typeface="Times New Roman" panose="02020603050405020304" pitchFamily="18" charset="0"/>
                <a:cs typeface="Times New Roman" panose="02020603050405020304" pitchFamily="18" charset="0"/>
              </a:rPr>
              <a:t>Cross-Sectional Study </a:t>
            </a:r>
          </a:p>
          <a:p>
            <a:r>
              <a:rPr lang="en-US" b="1" i="1" dirty="0">
                <a:solidFill>
                  <a:srgbClr val="FF0000"/>
                </a:solidFill>
                <a:latin typeface="Times New Roman" panose="02020603050405020304" pitchFamily="18" charset="0"/>
                <a:cs typeface="Times New Roman" panose="02020603050405020304" pitchFamily="18" charset="0"/>
              </a:rPr>
              <a:t>A “snapshot” of many people at one point in time. </a:t>
            </a:r>
            <a:r>
              <a:rPr lang="en-US" dirty="0">
                <a:latin typeface="Times New Roman" panose="02020603050405020304" pitchFamily="18" charset="0"/>
                <a:cs typeface="Times New Roman" panose="02020603050405020304" pitchFamily="18" charset="0"/>
              </a:rPr>
              <a:t>These studies can show how common a condition is and help identify factors associated with it.</a:t>
            </a:r>
            <a:endParaRPr lang="en-US" b="1" u="sng" dirty="0">
              <a:latin typeface="Times New Roman" panose="02020603050405020304" pitchFamily="18" charset="0"/>
              <a:cs typeface="Times New Roman" panose="02020603050405020304" pitchFamily="18" charset="0"/>
            </a:endParaRPr>
          </a:p>
          <a:p>
            <a:pPr algn="ctr"/>
            <a:r>
              <a:rPr lang="en-US" b="1" u="sng" dirty="0">
                <a:latin typeface="Times New Roman" panose="02020603050405020304" pitchFamily="18" charset="0"/>
                <a:cs typeface="Times New Roman" panose="02020603050405020304" pitchFamily="18" charset="0"/>
              </a:rPr>
              <a:t>Case-Control Study</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 group of people who have a condition is </a:t>
            </a:r>
            <a:r>
              <a:rPr lang="en-US" b="1" i="1" dirty="0">
                <a:solidFill>
                  <a:srgbClr val="FF0000"/>
                </a:solidFill>
                <a:latin typeface="Times New Roman" panose="02020603050405020304" pitchFamily="18" charset="0"/>
                <a:cs typeface="Times New Roman" panose="02020603050405020304" pitchFamily="18" charset="0"/>
              </a:rPr>
              <a:t>compared to a control group of people who don’t. </a:t>
            </a:r>
            <a:r>
              <a:rPr lang="en-US" dirty="0">
                <a:latin typeface="Times New Roman" panose="02020603050405020304" pitchFamily="18" charset="0"/>
                <a:cs typeface="Times New Roman" panose="02020603050405020304" pitchFamily="18" charset="0"/>
              </a:rPr>
              <a:t>Possible causes or risk factors can emerge.</a:t>
            </a:r>
            <a:endParaRPr lang="en-US" b="1" u="sng" dirty="0">
              <a:latin typeface="Times New Roman" panose="02020603050405020304" pitchFamily="18" charset="0"/>
              <a:cs typeface="Times New Roman" panose="02020603050405020304" pitchFamily="18" charset="0"/>
            </a:endParaRPr>
          </a:p>
          <a:p>
            <a:pPr algn="ctr"/>
            <a:r>
              <a:rPr lang="en-US" b="1" u="sng" dirty="0">
                <a:latin typeface="Times New Roman" panose="02020603050405020304" pitchFamily="18" charset="0"/>
                <a:cs typeface="Times New Roman" panose="02020603050405020304" pitchFamily="18" charset="0"/>
              </a:rPr>
              <a:t>Cohort Study</a:t>
            </a:r>
          </a:p>
          <a:p>
            <a:r>
              <a:rPr lang="en-US" dirty="0">
                <a:latin typeface="Times New Roman" panose="02020603050405020304" pitchFamily="18" charset="0"/>
                <a:cs typeface="Times New Roman" panose="02020603050405020304" pitchFamily="18" charset="0"/>
              </a:rPr>
              <a:t>A </a:t>
            </a:r>
            <a:r>
              <a:rPr lang="en-US" b="1" i="1" dirty="0">
                <a:solidFill>
                  <a:srgbClr val="FF0000"/>
                </a:solidFill>
                <a:latin typeface="Times New Roman" panose="02020603050405020304" pitchFamily="18" charset="0"/>
                <a:cs typeface="Times New Roman" panose="02020603050405020304" pitchFamily="18" charset="0"/>
              </a:rPr>
              <a:t>large group of people is observed over time</a:t>
            </a:r>
            <a:r>
              <a:rPr lang="en-US" dirty="0">
                <a:latin typeface="Times New Roman" panose="02020603050405020304" pitchFamily="18" charset="0"/>
                <a:cs typeface="Times New Roman" panose="02020603050405020304" pitchFamily="18" charset="0"/>
              </a:rPr>
              <a:t>. Some eventually develop a disease or condition. Researchers can learn how often the condition occurs and find possible causes or risk factors. </a:t>
            </a:r>
          </a:p>
          <a:p>
            <a:r>
              <a:rPr lang="en-US" b="1" dirty="0">
                <a:latin typeface="Times New Roman" panose="02020603050405020304" pitchFamily="18" charset="0"/>
                <a:cs typeface="Times New Roman" panose="02020603050405020304" pitchFamily="18" charset="0"/>
              </a:rPr>
              <a:t>Here’s a classic example of a cohort study! Framingham</a:t>
            </a:r>
          </a:p>
        </p:txBody>
      </p:sp>
      <p:sp>
        <p:nvSpPr>
          <p:cNvPr id="4" name="Footer Placeholder 3">
            <a:extLst>
              <a:ext uri="{FF2B5EF4-FFF2-40B4-BE49-F238E27FC236}">
                <a16:creationId xmlns:a16="http://schemas.microsoft.com/office/drawing/2014/main" id="{BFF64762-27D4-BEF5-0598-EF7FC59EECD0}"/>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3D269B66-52DC-97A8-0B0D-F6C7A6512434}"/>
              </a:ext>
            </a:extLst>
          </p:cNvPr>
          <p:cNvSpPr>
            <a:spLocks noGrp="1"/>
          </p:cNvSpPr>
          <p:nvPr>
            <p:ph type="sldNum" sz="quarter" idx="12"/>
          </p:nvPr>
        </p:nvSpPr>
        <p:spPr/>
        <p:txBody>
          <a:bodyPr/>
          <a:lstStyle/>
          <a:p>
            <a:fld id="{626DC474-6C23-481D-9985-10FF208078D5}" type="slidenum">
              <a:rPr lang="en-US" smtClean="0"/>
              <a:t>10</a:t>
            </a:fld>
            <a:endParaRPr lang="en-US" dirty="0"/>
          </a:p>
        </p:txBody>
      </p:sp>
    </p:spTree>
    <p:extLst>
      <p:ext uri="{BB962C8B-B14F-4D97-AF65-F5344CB8AC3E}">
        <p14:creationId xmlns:p14="http://schemas.microsoft.com/office/powerpoint/2010/main" val="3667070809"/>
      </p:ext>
    </p:extLst>
  </p:cSld>
  <p:clrMapOvr>
    <a:masterClrMapping/>
  </p:clrMapOvr>
  <mc:AlternateContent xmlns:mc="http://schemas.openxmlformats.org/markup-compatibility/2006" xmlns:p14="http://schemas.microsoft.com/office/powerpoint/2010/main">
    <mc:Choice Requires="p14">
      <p:transition spd="slow" p14:dur="2000" advTm="52647"/>
    </mc:Choice>
    <mc:Fallback xmlns="">
      <p:transition spd="slow" advTm="526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7168-7711-50A0-1FA9-4C37909B5AF9}"/>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Grandfather/Grandmother of Cohort Studies: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 Word about Framingham</a:t>
            </a:r>
          </a:p>
        </p:txBody>
      </p:sp>
      <p:sp>
        <p:nvSpPr>
          <p:cNvPr id="3" name="Content Placeholder 2">
            <a:extLst>
              <a:ext uri="{FF2B5EF4-FFF2-40B4-BE49-F238E27FC236}">
                <a16:creationId xmlns:a16="http://schemas.microsoft.com/office/drawing/2014/main" id="{DFCAFFE2-21A8-ECC9-5B23-9C924DBE11D5}"/>
              </a:ext>
            </a:extLst>
          </p:cNvPr>
          <p:cNvSpPr>
            <a:spLocks noGrp="1"/>
          </p:cNvSpPr>
          <p:nvPr>
            <p:ph idx="1"/>
          </p:nvPr>
        </p:nvSpPr>
        <p:spPr/>
        <p:txBody>
          <a:bodyPr>
            <a:normAutofit/>
          </a:bodyPr>
          <a:lstStyle/>
          <a:p>
            <a:pPr algn="ct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The Framingham Study-Cardiovascular Health</a:t>
            </a:r>
          </a:p>
          <a:p>
            <a:r>
              <a:rPr lang="en-US" dirty="0">
                <a:solidFill>
                  <a:srgbClr val="FF0000"/>
                </a:solidFill>
                <a:latin typeface="Times New Roman" panose="02020603050405020304" pitchFamily="18" charset="0"/>
                <a:cs typeface="Times New Roman" panose="02020603050405020304" pitchFamily="18" charset="0"/>
              </a:rPr>
              <a:t>GEN1:</a:t>
            </a:r>
            <a:r>
              <a:rPr lang="en-US" dirty="0">
                <a:latin typeface="Times New Roman" panose="02020603050405020304" pitchFamily="18" charset="0"/>
                <a:cs typeface="Times New Roman" panose="02020603050405020304" pitchFamily="18" charset="0"/>
              </a:rPr>
              <a:t> In 1948 the study began in Framingham, Massachusetts with 5,209 men and women between the ages of 30 and 62. This was 2/3 of the population. Volunteers were given extensive physical exams and lifestyle interviews. These volunteers would return every two to six years for additional lab tests, physical exams, and detailed medical histories.</a:t>
            </a:r>
          </a:p>
          <a:p>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GEN2:</a:t>
            </a:r>
            <a:r>
              <a:rPr kumimoji="0" lang="en-US" sz="20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In 1971,  5,124 of the adult children and their spouses, were enrolled.</a:t>
            </a:r>
            <a:endParaRPr lang="en-US" dirty="0"/>
          </a:p>
          <a:p>
            <a:endParaRPr lang="en-US"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GEN3:</a:t>
            </a:r>
            <a:r>
              <a:rPr lang="en-US" dirty="0">
                <a:latin typeface="Times New Roman" panose="02020603050405020304" pitchFamily="18" charset="0"/>
                <a:cs typeface="Times New Roman" panose="02020603050405020304" pitchFamily="18" charset="0"/>
              </a:rPr>
              <a:t> April, 2002 the grandchildren of the original cohort were enrolled! </a:t>
            </a:r>
          </a:p>
        </p:txBody>
      </p:sp>
      <p:sp>
        <p:nvSpPr>
          <p:cNvPr id="4" name="Footer Placeholder 3">
            <a:extLst>
              <a:ext uri="{FF2B5EF4-FFF2-40B4-BE49-F238E27FC236}">
                <a16:creationId xmlns:a16="http://schemas.microsoft.com/office/drawing/2014/main" id="{D67E3926-4754-AC74-EB7E-A58171C2F1C0}"/>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8F3521A6-2BC9-693E-6C2B-ACA5AAE11FA5}"/>
              </a:ext>
            </a:extLst>
          </p:cNvPr>
          <p:cNvSpPr>
            <a:spLocks noGrp="1"/>
          </p:cNvSpPr>
          <p:nvPr>
            <p:ph type="sldNum" sz="quarter" idx="12"/>
          </p:nvPr>
        </p:nvSpPr>
        <p:spPr/>
        <p:txBody>
          <a:bodyPr/>
          <a:lstStyle/>
          <a:p>
            <a:fld id="{626DC474-6C23-481D-9985-10FF208078D5}" type="slidenum">
              <a:rPr lang="en-US" smtClean="0"/>
              <a:t>11</a:t>
            </a:fld>
            <a:endParaRPr lang="en-US" dirty="0"/>
          </a:p>
        </p:txBody>
      </p:sp>
    </p:spTree>
    <p:extLst>
      <p:ext uri="{BB962C8B-B14F-4D97-AF65-F5344CB8AC3E}">
        <p14:creationId xmlns:p14="http://schemas.microsoft.com/office/powerpoint/2010/main" val="649546055"/>
      </p:ext>
    </p:extLst>
  </p:cSld>
  <p:clrMapOvr>
    <a:masterClrMapping/>
  </p:clrMapOvr>
  <mc:AlternateContent xmlns:mc="http://schemas.openxmlformats.org/markup-compatibility/2006" xmlns:p14="http://schemas.microsoft.com/office/powerpoint/2010/main">
    <mc:Choice Requires="p14">
      <p:transition spd="slow" p14:dur="2000" advTm="49277"/>
    </mc:Choice>
    <mc:Fallback xmlns="">
      <p:transition spd="slow" advTm="4927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A475-BAF3-079F-1026-C5EFF4DFD11D}"/>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Representative findings from more than 3,000 papers</a:t>
            </a:r>
          </a:p>
        </p:txBody>
      </p:sp>
      <p:sp>
        <p:nvSpPr>
          <p:cNvPr id="3" name="Content Placeholder 2">
            <a:extLst>
              <a:ext uri="{FF2B5EF4-FFF2-40B4-BE49-F238E27FC236}">
                <a16:creationId xmlns:a16="http://schemas.microsoft.com/office/drawing/2014/main" id="{A1AFF1BD-0566-BB5E-7971-3B493F957C09}"/>
              </a:ext>
            </a:extLst>
          </p:cNvPr>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Key findings across the decades that you are probably familiar with are </a:t>
            </a:r>
            <a:r>
              <a:rPr lang="en-US" sz="2400" dirty="0">
                <a:solidFill>
                  <a:srgbClr val="FF0000"/>
                </a:solidFill>
                <a:latin typeface="Times New Roman" panose="02020603050405020304" pitchFamily="18" charset="0"/>
                <a:cs typeface="Times New Roman" panose="02020603050405020304" pitchFamily="18" charset="0"/>
              </a:rPr>
              <a:t>the effect of cigarette smoking on heart disease</a:t>
            </a:r>
            <a:r>
              <a:rPr lang="en-US" sz="2400" dirty="0">
                <a:latin typeface="Times New Roman" panose="02020603050405020304" pitchFamily="18" charset="0"/>
                <a:cs typeface="Times New Roman" panose="02020603050405020304" pitchFamily="18" charset="0"/>
              </a:rPr>
              <a:t>, major findings </a:t>
            </a:r>
            <a:r>
              <a:rPr lang="en-US" sz="2400" dirty="0">
                <a:solidFill>
                  <a:srgbClr val="FF0000"/>
                </a:solidFill>
                <a:latin typeface="Times New Roman" panose="02020603050405020304" pitchFamily="18" charset="0"/>
                <a:cs typeface="Times New Roman" panose="02020603050405020304" pitchFamily="18" charset="0"/>
              </a:rPr>
              <a:t>in causes of stroke</a:t>
            </a:r>
            <a:r>
              <a:rPr lang="en-US" sz="2400" dirty="0">
                <a:latin typeface="Times New Roman" panose="02020603050405020304" pitchFamily="18" charset="0"/>
                <a:cs typeface="Times New Roman" panose="02020603050405020304" pitchFamily="18" charset="0"/>
              </a:rPr>
              <a:t>, including prehypertension and </a:t>
            </a:r>
            <a:r>
              <a:rPr lang="en-US" sz="2400" dirty="0">
                <a:solidFill>
                  <a:srgbClr val="FF0000"/>
                </a:solidFill>
                <a:latin typeface="Times New Roman" panose="02020603050405020304" pitchFamily="18" charset="0"/>
                <a:cs typeface="Times New Roman" panose="02020603050405020304" pitchFamily="18" charset="0"/>
              </a:rPr>
              <a:t>sleep apnea</a:t>
            </a:r>
          </a:p>
          <a:p>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Additionally, the research has shifted, through discovery, with the newest findings related to </a:t>
            </a:r>
            <a:r>
              <a:rPr lang="en-US" sz="2400" dirty="0">
                <a:solidFill>
                  <a:srgbClr val="FF0000"/>
                </a:solidFill>
                <a:latin typeface="Times New Roman" panose="02020603050405020304" pitchFamily="18" charset="0"/>
                <a:cs typeface="Times New Roman" panose="02020603050405020304" pitchFamily="18" charset="0"/>
              </a:rPr>
              <a:t>genetics, additional populations, and new tools</a:t>
            </a:r>
            <a:r>
              <a:rPr lang="en-US" sz="2400" dirty="0">
                <a:latin typeface="Times New Roman" panose="02020603050405020304" pitchFamily="18" charset="0"/>
                <a:cs typeface="Times New Roman" panose="02020603050405020304" pitchFamily="18" charset="0"/>
              </a:rPr>
              <a:t>.</a:t>
            </a:r>
          </a:p>
          <a:p>
            <a:endParaRPr lang="en-US" dirty="0"/>
          </a:p>
        </p:txBody>
      </p:sp>
      <p:sp>
        <p:nvSpPr>
          <p:cNvPr id="4" name="Footer Placeholder 3">
            <a:extLst>
              <a:ext uri="{FF2B5EF4-FFF2-40B4-BE49-F238E27FC236}">
                <a16:creationId xmlns:a16="http://schemas.microsoft.com/office/drawing/2014/main" id="{7DD4A0A2-A1A1-E3F8-B515-BFDCEF270207}"/>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3878AABF-CCCD-DC76-4AE7-C1A2032083BA}"/>
              </a:ext>
            </a:extLst>
          </p:cNvPr>
          <p:cNvSpPr>
            <a:spLocks noGrp="1"/>
          </p:cNvSpPr>
          <p:nvPr>
            <p:ph type="sldNum" sz="quarter" idx="12"/>
          </p:nvPr>
        </p:nvSpPr>
        <p:spPr/>
        <p:txBody>
          <a:bodyPr/>
          <a:lstStyle/>
          <a:p>
            <a:fld id="{626DC474-6C23-481D-9985-10FF208078D5}" type="slidenum">
              <a:rPr lang="en-US" smtClean="0"/>
              <a:t>12</a:t>
            </a:fld>
            <a:endParaRPr lang="en-US" dirty="0"/>
          </a:p>
        </p:txBody>
      </p:sp>
    </p:spTree>
    <p:extLst>
      <p:ext uri="{BB962C8B-B14F-4D97-AF65-F5344CB8AC3E}">
        <p14:creationId xmlns:p14="http://schemas.microsoft.com/office/powerpoint/2010/main" val="436690057"/>
      </p:ext>
    </p:extLst>
  </p:cSld>
  <p:clrMapOvr>
    <a:masterClrMapping/>
  </p:clrMapOvr>
  <mc:AlternateContent xmlns:mc="http://schemas.openxmlformats.org/markup-compatibility/2006" xmlns:p14="http://schemas.microsoft.com/office/powerpoint/2010/main">
    <mc:Choice Requires="p14">
      <p:transition spd="slow" p14:dur="2000" advTm="37926"/>
    </mc:Choice>
    <mc:Fallback xmlns="">
      <p:transition spd="slow" advTm="379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7E71E-D011-4C29-4B00-EFB6F0B7E406}"/>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And then, the “Omni Cohort”</a:t>
            </a:r>
          </a:p>
        </p:txBody>
      </p:sp>
      <p:sp>
        <p:nvSpPr>
          <p:cNvPr id="3" name="Content Placeholder 2">
            <a:extLst>
              <a:ext uri="{FF2B5EF4-FFF2-40B4-BE49-F238E27FC236}">
                <a16:creationId xmlns:a16="http://schemas.microsoft.com/office/drawing/2014/main" id="{93D580A2-C8B6-29CE-22D3-24E5853DE4F5}"/>
              </a:ext>
            </a:extLst>
          </p:cNvPr>
          <p:cNvSpPr>
            <a:spLocks noGrp="1"/>
          </p:cNvSpPr>
          <p:nvPr>
            <p:ph idx="1"/>
          </p:nvPr>
        </p:nvSpPr>
        <p:spPr/>
        <p:txBody>
          <a:bodyPr>
            <a:normAutofit/>
          </a:bodyPr>
          <a:lstStyle/>
          <a:p>
            <a:endPar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Researchers recognized the need to establish a new study reflecting Framingham’s more diverse communities. In 1994 they enrolled the first Omni Cohort of the Framingham Heart Study—507 men and women of African-American, Hispanic, Asian, Indian, Pacific Islander, and Native American descent. In 2003, a second group of Omni participants was enrolled.</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34D359B-AEA7-888A-6FC5-1692266FE055}"/>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28E82075-2370-5F33-5158-C18F99F9EB7C}"/>
              </a:ext>
            </a:extLst>
          </p:cNvPr>
          <p:cNvSpPr>
            <a:spLocks noGrp="1"/>
          </p:cNvSpPr>
          <p:nvPr>
            <p:ph type="sldNum" sz="quarter" idx="12"/>
          </p:nvPr>
        </p:nvSpPr>
        <p:spPr/>
        <p:txBody>
          <a:bodyPr/>
          <a:lstStyle/>
          <a:p>
            <a:fld id="{626DC474-6C23-481D-9985-10FF208078D5}" type="slidenum">
              <a:rPr lang="en-US" smtClean="0"/>
              <a:t>13</a:t>
            </a:fld>
            <a:endParaRPr lang="en-US" dirty="0"/>
          </a:p>
        </p:txBody>
      </p:sp>
    </p:spTree>
    <p:extLst>
      <p:ext uri="{BB962C8B-B14F-4D97-AF65-F5344CB8AC3E}">
        <p14:creationId xmlns:p14="http://schemas.microsoft.com/office/powerpoint/2010/main" val="3503810916"/>
      </p:ext>
    </p:extLst>
  </p:cSld>
  <p:clrMapOvr>
    <a:masterClrMapping/>
  </p:clrMapOvr>
  <mc:AlternateContent xmlns:mc="http://schemas.openxmlformats.org/markup-compatibility/2006" xmlns:p14="http://schemas.microsoft.com/office/powerpoint/2010/main">
    <mc:Choice Requires="p14">
      <p:transition spd="slow" p14:dur="2000" advTm="34319"/>
    </mc:Choice>
    <mc:Fallback xmlns="">
      <p:transition spd="slow" advTm="343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323A-FECD-B967-19F5-D8DF64C6BBAB}"/>
              </a:ext>
            </a:extLst>
          </p:cNvPr>
          <p:cNvSpPr>
            <a:spLocks noGrp="1"/>
          </p:cNvSpPr>
          <p:nvPr>
            <p:ph type="title"/>
          </p:nvPr>
        </p:nvSpPr>
        <p:spPr/>
        <p:txBody>
          <a:bodyPr>
            <a:normAutofit fontScale="90000"/>
          </a:bodyPr>
          <a:lstStyle/>
          <a:p>
            <a:r>
              <a:rPr lang="en-US" sz="4000" dirty="0">
                <a:latin typeface="Times New Roman" panose="02020603050405020304" pitchFamily="18" charset="0"/>
                <a:cs typeface="Times New Roman" panose="02020603050405020304" pitchFamily="18" charset="0"/>
              </a:rPr>
              <a:t>Another Framingham Heart Study Continuing Benefit: </a:t>
            </a:r>
            <a:br>
              <a:rPr lang="en-US" sz="4000" dirty="0">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Data Sharing</a:t>
            </a:r>
          </a:p>
        </p:txBody>
      </p:sp>
      <p:sp>
        <p:nvSpPr>
          <p:cNvPr id="3" name="Content Placeholder 2">
            <a:extLst>
              <a:ext uri="{FF2B5EF4-FFF2-40B4-BE49-F238E27FC236}">
                <a16:creationId xmlns:a16="http://schemas.microsoft.com/office/drawing/2014/main" id="{37F4F45A-B2AD-76A0-2977-002487A38C63}"/>
              </a:ext>
            </a:extLst>
          </p:cNvPr>
          <p:cNvSpPr>
            <a:spLocks noGrp="1"/>
          </p:cNvSpPr>
          <p:nvPr>
            <p:ph idx="1"/>
          </p:nvPr>
        </p:nvSpPr>
        <p:spPr/>
        <p:txBody>
          <a:bodyPr/>
          <a:lstStyle/>
          <a:p>
            <a:endParaRPr lang="en-US" dirty="0"/>
          </a:p>
          <a:p>
            <a:r>
              <a:rPr lang="en-US" dirty="0">
                <a:latin typeface="Times New Roman" panose="02020603050405020304" pitchFamily="18" charset="0"/>
                <a:cs typeface="Times New Roman" panose="02020603050405020304" pitchFamily="18" charset="0"/>
              </a:rPr>
              <a:t>An outstanding feature of the FHS is that it has, from its early days, been </a:t>
            </a:r>
            <a:r>
              <a:rPr lang="en-US" b="1" i="1" dirty="0">
                <a:solidFill>
                  <a:srgbClr val="FF0000"/>
                </a:solidFill>
                <a:latin typeface="Times New Roman" panose="02020603050405020304" pitchFamily="18" charset="0"/>
                <a:cs typeface="Times New Roman" panose="02020603050405020304" pitchFamily="18" charset="0"/>
              </a:rPr>
              <a:t>data sharing</a:t>
            </a:r>
            <a:r>
              <a:rPr lang="en-US" dirty="0">
                <a:latin typeface="Times New Roman" panose="02020603050405020304" pitchFamily="18" charset="0"/>
                <a:cs typeface="Times New Roman" panose="02020603050405020304" pitchFamily="18" charset="0"/>
              </a:rPr>
              <a:t>.  From the National Heart Lung and Blood Institute at NIH: “In 1968, the FHS made massive data tables of FHS-collected measures freely available to outside researchers, many of whom lacked computer resources. NHLBI has continued to leverage FHS resources to spur new scientific discovery through data sharing.”</a:t>
            </a:r>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For scientists, researchers, voluntaries on the call, link to that resource is in the resources section.</a:t>
            </a:r>
          </a:p>
          <a:p>
            <a:pPr marL="0" indent="0">
              <a:buNone/>
            </a:pPr>
            <a:r>
              <a:rPr lang="en-US" dirty="0">
                <a:latin typeface="Times New Roman" panose="02020603050405020304" pitchFamily="18" charset="0"/>
                <a:cs typeface="Times New Roman" panose="02020603050405020304" pitchFamily="18" charset="0"/>
                <a:hlinkClick r:id="rId3"/>
              </a:rPr>
              <a:t>https://biolincc.nhlbi.nih.gov/teaching/</a:t>
            </a:r>
            <a:r>
              <a:rPr lang="en-US" dirty="0">
                <a:latin typeface="Times New Roman" panose="02020603050405020304" pitchFamily="18" charset="0"/>
                <a:cs typeface="Times New Roman" panose="02020603050405020304" pitchFamily="18" charset="0"/>
              </a:rPr>
              <a:t> and information on specific studies</a:t>
            </a:r>
          </a:p>
          <a:p>
            <a:pPr marL="0" indent="0">
              <a:buNone/>
            </a:pPr>
            <a:r>
              <a:rPr lang="en-US" dirty="0">
                <a:latin typeface="Times New Roman" panose="02020603050405020304" pitchFamily="18" charset="0"/>
                <a:cs typeface="Times New Roman" panose="02020603050405020304" pitchFamily="18" charset="0"/>
              </a:rPr>
              <a:t>For the research dataset, one must apply and respond to ethical and other documentation for appropriate use. </a:t>
            </a:r>
          </a:p>
          <a:p>
            <a:pPr marL="0" indent="0">
              <a:buNone/>
            </a:pPr>
            <a:endParaRPr lang="en-US" dirty="0"/>
          </a:p>
        </p:txBody>
      </p:sp>
      <p:sp>
        <p:nvSpPr>
          <p:cNvPr id="4" name="Footer Placeholder 3">
            <a:extLst>
              <a:ext uri="{FF2B5EF4-FFF2-40B4-BE49-F238E27FC236}">
                <a16:creationId xmlns:a16="http://schemas.microsoft.com/office/drawing/2014/main" id="{A4F8EEAB-6699-AE9F-22FA-8B061C4ACD6B}"/>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433C7DE6-49BC-23BA-112D-8602EB921F8C}"/>
              </a:ext>
            </a:extLst>
          </p:cNvPr>
          <p:cNvSpPr>
            <a:spLocks noGrp="1"/>
          </p:cNvSpPr>
          <p:nvPr>
            <p:ph type="sldNum" sz="quarter" idx="12"/>
          </p:nvPr>
        </p:nvSpPr>
        <p:spPr/>
        <p:txBody>
          <a:bodyPr/>
          <a:lstStyle/>
          <a:p>
            <a:fld id="{626DC474-6C23-481D-9985-10FF208078D5}" type="slidenum">
              <a:rPr lang="en-US" smtClean="0"/>
              <a:t>14</a:t>
            </a:fld>
            <a:endParaRPr lang="en-US" dirty="0"/>
          </a:p>
        </p:txBody>
      </p:sp>
    </p:spTree>
    <p:extLst>
      <p:ext uri="{BB962C8B-B14F-4D97-AF65-F5344CB8AC3E}">
        <p14:creationId xmlns:p14="http://schemas.microsoft.com/office/powerpoint/2010/main" val="876417272"/>
      </p:ext>
    </p:extLst>
  </p:cSld>
  <p:clrMapOvr>
    <a:masterClrMapping/>
  </p:clrMapOvr>
  <mc:AlternateContent xmlns:mc="http://schemas.openxmlformats.org/markup-compatibility/2006" xmlns:p14="http://schemas.microsoft.com/office/powerpoint/2010/main">
    <mc:Choice Requires="p14">
      <p:transition spd="slow" p14:dur="2000" advTm="69613"/>
    </mc:Choice>
    <mc:Fallback xmlns="">
      <p:transition spd="slow" advTm="6961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BC5E-A092-40DF-4838-1B19BFCF22A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FC10681-4FAF-867C-3A6E-C1C6FAD5948C}"/>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D9AF1BB2-07E1-26FB-FB17-DFA4BFD782F8}"/>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D1223E33-F1BC-B535-D8B5-9A208D67BFEC}"/>
              </a:ext>
            </a:extLst>
          </p:cNvPr>
          <p:cNvSpPr>
            <a:spLocks noGrp="1"/>
          </p:cNvSpPr>
          <p:nvPr>
            <p:ph type="sldNum" sz="quarter" idx="12"/>
          </p:nvPr>
        </p:nvSpPr>
        <p:spPr/>
        <p:txBody>
          <a:bodyPr/>
          <a:lstStyle/>
          <a:p>
            <a:fld id="{626DC474-6C23-481D-9985-10FF208078D5}" type="slidenum">
              <a:rPr lang="en-US" smtClean="0"/>
              <a:t>15</a:t>
            </a:fld>
            <a:endParaRPr lang="en-US" dirty="0"/>
          </a:p>
        </p:txBody>
      </p:sp>
      <p:pic>
        <p:nvPicPr>
          <p:cNvPr id="7" name="Picture 6">
            <a:extLst>
              <a:ext uri="{FF2B5EF4-FFF2-40B4-BE49-F238E27FC236}">
                <a16:creationId xmlns:a16="http://schemas.microsoft.com/office/drawing/2014/main" id="{11D71112-CB66-D8D3-5B9C-4AAA0E763079}"/>
              </a:ext>
            </a:extLst>
          </p:cNvPr>
          <p:cNvPicPr>
            <a:picLocks noChangeAspect="1"/>
          </p:cNvPicPr>
          <p:nvPr/>
        </p:nvPicPr>
        <p:blipFill>
          <a:blip r:embed="rId3"/>
          <a:stretch>
            <a:fillRect/>
          </a:stretch>
        </p:blipFill>
        <p:spPr>
          <a:xfrm>
            <a:off x="0" y="152400"/>
            <a:ext cx="12192000" cy="6553200"/>
          </a:xfrm>
          <a:prstGeom prst="rect">
            <a:avLst/>
          </a:prstGeom>
        </p:spPr>
      </p:pic>
    </p:spTree>
    <p:extLst>
      <p:ext uri="{BB962C8B-B14F-4D97-AF65-F5344CB8AC3E}">
        <p14:creationId xmlns:p14="http://schemas.microsoft.com/office/powerpoint/2010/main" val="1524885394"/>
      </p:ext>
    </p:extLst>
  </p:cSld>
  <p:clrMapOvr>
    <a:masterClrMapping/>
  </p:clrMapOvr>
  <mc:AlternateContent xmlns:mc="http://schemas.openxmlformats.org/markup-compatibility/2006" xmlns:p14="http://schemas.microsoft.com/office/powerpoint/2010/main">
    <mc:Choice Requires="p14">
      <p:transition spd="slow" p14:dur="2000" advTm="11184"/>
    </mc:Choice>
    <mc:Fallback xmlns="">
      <p:transition spd="slow" advTm="1118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4EF28C-C097-7C14-98CD-0A061D458729}"/>
              </a:ext>
            </a:extLst>
          </p:cNvPr>
          <p:cNvSpPr>
            <a:spLocks noGrp="1"/>
          </p:cNvSpPr>
          <p:nvPr>
            <p:ph type="ctrTitle"/>
          </p:nvPr>
        </p:nvSpPr>
        <p:spPr/>
        <p:txBody>
          <a:bodyPr>
            <a:normAutofit/>
          </a:bodyPr>
          <a:lstStyle/>
          <a:p>
            <a:r>
              <a:rPr lang="en-US" sz="5400" dirty="0">
                <a:latin typeface="Times New Roman" panose="02020603050405020304" pitchFamily="18" charset="0"/>
                <a:cs typeface="Times New Roman" panose="02020603050405020304" pitchFamily="18" charset="0"/>
              </a:rPr>
              <a:t>Clinical Trials and You . . .</a:t>
            </a:r>
          </a:p>
        </p:txBody>
      </p:sp>
      <p:sp>
        <p:nvSpPr>
          <p:cNvPr id="7" name="Subtitle 6">
            <a:extLst>
              <a:ext uri="{FF2B5EF4-FFF2-40B4-BE49-F238E27FC236}">
                <a16:creationId xmlns:a16="http://schemas.microsoft.com/office/drawing/2014/main" id="{FB477F60-2CAB-631A-CE5E-CF500E8E0CCD}"/>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Now, we can get more specific</a:t>
            </a:r>
          </a:p>
        </p:txBody>
      </p:sp>
      <p:sp>
        <p:nvSpPr>
          <p:cNvPr id="4" name="Footer Placeholder 3">
            <a:extLst>
              <a:ext uri="{FF2B5EF4-FFF2-40B4-BE49-F238E27FC236}">
                <a16:creationId xmlns:a16="http://schemas.microsoft.com/office/drawing/2014/main" id="{C9692DD8-28E5-C74F-F30D-A3E37B4F8C0E}"/>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0DA76782-6A0B-3069-0013-7F63B501C440}"/>
              </a:ext>
            </a:extLst>
          </p:cNvPr>
          <p:cNvSpPr>
            <a:spLocks noGrp="1"/>
          </p:cNvSpPr>
          <p:nvPr>
            <p:ph type="sldNum" sz="quarter" idx="12"/>
          </p:nvPr>
        </p:nvSpPr>
        <p:spPr/>
        <p:txBody>
          <a:bodyPr/>
          <a:lstStyle/>
          <a:p>
            <a:fld id="{626DC474-6C23-481D-9985-10FF208078D5}" type="slidenum">
              <a:rPr lang="en-US" smtClean="0"/>
              <a:t>16</a:t>
            </a:fld>
            <a:endParaRPr lang="en-US" dirty="0"/>
          </a:p>
        </p:txBody>
      </p:sp>
    </p:spTree>
    <p:extLst>
      <p:ext uri="{BB962C8B-B14F-4D97-AF65-F5344CB8AC3E}">
        <p14:creationId xmlns:p14="http://schemas.microsoft.com/office/powerpoint/2010/main" val="1807439935"/>
      </p:ext>
    </p:extLst>
  </p:cSld>
  <p:clrMapOvr>
    <a:masterClrMapping/>
  </p:clrMapOvr>
  <mc:AlternateContent xmlns:mc="http://schemas.openxmlformats.org/markup-compatibility/2006" xmlns:p14="http://schemas.microsoft.com/office/powerpoint/2010/main">
    <mc:Choice Requires="p14">
      <p:transition spd="slow" p14:dur="2000" advTm="8547"/>
    </mc:Choice>
    <mc:Fallback xmlns="">
      <p:transition spd="slow" advTm="85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4C76-ACFE-98D9-6864-E0B7BD25F311}"/>
              </a:ext>
            </a:extLst>
          </p:cNvPr>
          <p:cNvSpPr>
            <a:spLocks noGrp="1"/>
          </p:cNvSpPr>
          <p:nvPr>
            <p:ph type="title"/>
          </p:nvPr>
        </p:nvSpPr>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Clinical Trials</a:t>
            </a:r>
            <a:endParaRPr lang="en-US" sz="3600" dirty="0"/>
          </a:p>
        </p:txBody>
      </p:sp>
      <p:sp>
        <p:nvSpPr>
          <p:cNvPr id="3" name="Content Placeholder 2">
            <a:extLst>
              <a:ext uri="{FF2B5EF4-FFF2-40B4-BE49-F238E27FC236}">
                <a16:creationId xmlns:a16="http://schemas.microsoft.com/office/drawing/2014/main" id="{774400E4-D6B2-9D82-19C1-790B4A43EA98}"/>
              </a:ext>
            </a:extLst>
          </p:cNvPr>
          <p:cNvSpPr>
            <a:spLocks noGrp="1"/>
          </p:cNvSpPr>
          <p:nvPr>
            <p:ph idx="1"/>
          </p:nvPr>
        </p:nvSpPr>
        <p:spPr>
          <a:xfrm>
            <a:off x="1339327" y="2061881"/>
            <a:ext cx="10058400" cy="3914789"/>
          </a:xfrm>
        </p:spPr>
        <p:txBody>
          <a:bodyPr>
            <a:normAutofit/>
          </a:bodyPr>
          <a:lstStyle/>
          <a:p>
            <a:pPr marL="0" marR="0" indent="0">
              <a:lnSpc>
                <a:spcPct val="107000"/>
              </a:lnSpc>
              <a:spcBef>
                <a:spcPts val="0"/>
              </a:spcBef>
              <a:spcAft>
                <a:spcPts val="0"/>
              </a:spcAft>
              <a:buNone/>
            </a:pPr>
            <a:r>
              <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these studies, researchers test new ways to prevent, detect, or treat disease. Treatments might be </a:t>
            </a: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drugs </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a:t>
            </a: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combinations of drugs</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surgical procedures</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devices</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ways to use existing treatments.</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0"/>
              </a:spcAft>
              <a:buNone/>
            </a:pPr>
            <a:endParaRPr lang="en-US"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Sometimes you hear, “A well-designed clinical trial is the gold standard for proving that a treatment or medical approach works,” but clinical trials can’t always be used. For example,</a:t>
            </a:r>
            <a:endPar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scientists can’t randomly assign people to live in different places, or ask people to start smoking or eating an unhealthy diet.</a:t>
            </a:r>
          </a:p>
          <a:p>
            <a:pPr marL="0" marR="0" indent="0">
              <a:lnSpc>
                <a:spcPct val="107000"/>
              </a:lnSpc>
              <a:spcBef>
                <a:spcPts val="0"/>
              </a:spcBef>
              <a:spcAft>
                <a:spcPts val="0"/>
              </a:spcAft>
              <a:buNone/>
            </a:pPr>
            <a:endPar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Safety of the participants is always paramount. </a:t>
            </a:r>
          </a:p>
          <a:p>
            <a:pPr marL="0" marR="0" indent="0">
              <a:lnSpc>
                <a:spcPct val="107000"/>
              </a:lnSpc>
              <a:spcBef>
                <a:spcPts val="0"/>
              </a:spcBef>
              <a:spcAft>
                <a:spcPts val="0"/>
              </a:spcAft>
              <a:buNone/>
            </a:pPr>
            <a:endParaRPr lang="en-US"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dirty="0"/>
          </a:p>
        </p:txBody>
      </p:sp>
      <p:sp>
        <p:nvSpPr>
          <p:cNvPr id="4" name="Footer Placeholder 3">
            <a:extLst>
              <a:ext uri="{FF2B5EF4-FFF2-40B4-BE49-F238E27FC236}">
                <a16:creationId xmlns:a16="http://schemas.microsoft.com/office/drawing/2014/main" id="{6C9706ED-CC07-049D-A980-74F7DF194FC0}"/>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CD64C3F5-A195-14B3-291F-8DCC0325B706}"/>
              </a:ext>
            </a:extLst>
          </p:cNvPr>
          <p:cNvSpPr>
            <a:spLocks noGrp="1"/>
          </p:cNvSpPr>
          <p:nvPr>
            <p:ph type="sldNum" sz="quarter" idx="12"/>
          </p:nvPr>
        </p:nvSpPr>
        <p:spPr/>
        <p:txBody>
          <a:bodyPr/>
          <a:lstStyle/>
          <a:p>
            <a:fld id="{626DC474-6C23-481D-9985-10FF208078D5}" type="slidenum">
              <a:rPr lang="en-US" smtClean="0"/>
              <a:t>17</a:t>
            </a:fld>
            <a:endParaRPr lang="en-US" dirty="0"/>
          </a:p>
        </p:txBody>
      </p:sp>
    </p:spTree>
    <p:extLst>
      <p:ext uri="{BB962C8B-B14F-4D97-AF65-F5344CB8AC3E}">
        <p14:creationId xmlns:p14="http://schemas.microsoft.com/office/powerpoint/2010/main" val="1467739150"/>
      </p:ext>
    </p:extLst>
  </p:cSld>
  <p:clrMapOvr>
    <a:masterClrMapping/>
  </p:clrMapOvr>
  <mc:AlternateContent xmlns:mc="http://schemas.openxmlformats.org/markup-compatibility/2006" xmlns:p14="http://schemas.microsoft.com/office/powerpoint/2010/main">
    <mc:Choice Requires="p14">
      <p:transition spd="slow" p14:dur="2000" advTm="99414"/>
    </mc:Choice>
    <mc:Fallback xmlns="">
      <p:transition spd="slow" advTm="9941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0825-1521-0AC0-C831-8FBCB6EAE586}"/>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NIH Definition of a Clinical Trial</a:t>
            </a:r>
          </a:p>
        </p:txBody>
      </p:sp>
      <p:sp>
        <p:nvSpPr>
          <p:cNvPr id="3" name="Content Placeholder 2">
            <a:extLst>
              <a:ext uri="{FF2B5EF4-FFF2-40B4-BE49-F238E27FC236}">
                <a16:creationId xmlns:a16="http://schemas.microsoft.com/office/drawing/2014/main" id="{5F4C7A39-EAAC-66D2-C482-D49B25E574E8}"/>
              </a:ext>
            </a:extLst>
          </p:cNvPr>
          <p:cNvSpPr>
            <a:spLocks noGrp="1"/>
          </p:cNvSpPr>
          <p:nvPr>
            <p:ph idx="1"/>
          </p:nvPr>
        </p:nvSpPr>
        <p:spPr/>
        <p:txBody>
          <a:bodyPr>
            <a:normAutofit/>
          </a:bodyPr>
          <a:lstStyle/>
          <a:p>
            <a:endParaRPr lang="en-US" sz="2400" dirty="0"/>
          </a:p>
          <a:p>
            <a:r>
              <a:rPr lang="en-US" sz="2400" dirty="0">
                <a:latin typeface="Times New Roman" panose="02020603050405020304" pitchFamily="18" charset="0"/>
                <a:cs typeface="Times New Roman" panose="02020603050405020304" pitchFamily="18" charset="0"/>
              </a:rPr>
              <a:t>“A research study in which one or more human subjects are </a:t>
            </a:r>
            <a:r>
              <a:rPr lang="en-US" sz="2400" b="1" dirty="0">
                <a:solidFill>
                  <a:srgbClr val="FF0000"/>
                </a:solidFill>
                <a:latin typeface="Times New Roman" panose="02020603050405020304" pitchFamily="18" charset="0"/>
                <a:cs typeface="Times New Roman" panose="02020603050405020304" pitchFamily="18" charset="0"/>
              </a:rPr>
              <a:t>prospectively </a:t>
            </a:r>
            <a:r>
              <a:rPr lang="en-US" sz="2400" dirty="0">
                <a:latin typeface="Times New Roman" panose="02020603050405020304" pitchFamily="18" charset="0"/>
                <a:cs typeface="Times New Roman" panose="02020603050405020304" pitchFamily="18" charset="0"/>
              </a:rPr>
              <a:t> [</a:t>
            </a:r>
            <a:r>
              <a:rPr lang="en-US" sz="2400" b="0" i="0" dirty="0">
                <a:solidFill>
                  <a:srgbClr val="202124"/>
                </a:solidFill>
                <a:effectLst/>
                <a:latin typeface="Times New Roman" panose="02020603050405020304" pitchFamily="18" charset="0"/>
                <a:cs typeface="Times New Roman" panose="02020603050405020304" pitchFamily="18" charset="0"/>
              </a:rPr>
              <a:t>in order to discover what is likely to happen in the future] </a:t>
            </a:r>
            <a:r>
              <a:rPr lang="en-US" sz="2400" dirty="0">
                <a:solidFill>
                  <a:srgbClr val="202124"/>
                </a:solidFill>
                <a:latin typeface="Times New Roman" panose="02020603050405020304" pitchFamily="18" charset="0"/>
                <a:cs typeface="Times New Roman" panose="02020603050405020304" pitchFamily="18" charset="0"/>
              </a:rPr>
              <a:t>assigned </a:t>
            </a:r>
            <a:r>
              <a:rPr lang="en-US" sz="2400" b="0" i="0" dirty="0">
                <a:solidFill>
                  <a:srgbClr val="202124"/>
                </a:solidFill>
                <a:effectLst/>
                <a:latin typeface="Times New Roman" panose="02020603050405020304" pitchFamily="18" charset="0"/>
                <a:cs typeface="Times New Roman" panose="02020603050405020304" pitchFamily="18" charset="0"/>
              </a:rPr>
              <a:t>to one or more </a:t>
            </a:r>
            <a:r>
              <a:rPr lang="en-US" sz="2400" b="1" i="0" dirty="0">
                <a:solidFill>
                  <a:srgbClr val="FF0000"/>
                </a:solidFill>
                <a:effectLst/>
                <a:latin typeface="Times New Roman" panose="02020603050405020304" pitchFamily="18" charset="0"/>
                <a:cs typeface="Times New Roman" panose="02020603050405020304" pitchFamily="18" charset="0"/>
              </a:rPr>
              <a:t>interventions </a:t>
            </a:r>
            <a:r>
              <a:rPr lang="en-US" sz="2400" dirty="0">
                <a:solidFill>
                  <a:schemeClr val="tx1"/>
                </a:solidFill>
                <a:latin typeface="Times New Roman" panose="02020603050405020304" pitchFamily="18" charset="0"/>
                <a:cs typeface="Times New Roman" panose="02020603050405020304" pitchFamily="18" charset="0"/>
              </a:rPr>
              <a:t>(which may include </a:t>
            </a:r>
            <a:r>
              <a:rPr lang="en-US" sz="2400" b="1" dirty="0">
                <a:solidFill>
                  <a:srgbClr val="FF0000"/>
                </a:solidFill>
                <a:latin typeface="Times New Roman" panose="02020603050405020304" pitchFamily="18" charset="0"/>
                <a:cs typeface="Times New Roman" panose="02020603050405020304" pitchFamily="18" charset="0"/>
              </a:rPr>
              <a:t>placebo </a:t>
            </a:r>
            <a:r>
              <a:rPr lang="en-US" sz="2400" dirty="0">
                <a:solidFill>
                  <a:schemeClr val="tx1"/>
                </a:solidFill>
                <a:latin typeface="Times New Roman" panose="02020603050405020304" pitchFamily="18" charset="0"/>
                <a:cs typeface="Times New Roman" panose="02020603050405020304" pitchFamily="18" charset="0"/>
              </a:rPr>
              <a:t>or other control) to evaluate the effects of those interventions on health-related biomedical or behavioral outcomes.”</a:t>
            </a:r>
          </a:p>
          <a:p>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4D3B95C-6B24-6D47-6F39-8684F68CA552}"/>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7F76B5CB-7D7F-74C7-2EB1-84F5F4CE4EB3}"/>
              </a:ext>
            </a:extLst>
          </p:cNvPr>
          <p:cNvSpPr>
            <a:spLocks noGrp="1"/>
          </p:cNvSpPr>
          <p:nvPr>
            <p:ph type="sldNum" sz="quarter" idx="12"/>
          </p:nvPr>
        </p:nvSpPr>
        <p:spPr/>
        <p:txBody>
          <a:bodyPr/>
          <a:lstStyle/>
          <a:p>
            <a:fld id="{626DC474-6C23-481D-9985-10FF208078D5}" type="slidenum">
              <a:rPr lang="en-US" smtClean="0"/>
              <a:t>18</a:t>
            </a:fld>
            <a:endParaRPr lang="en-US" dirty="0"/>
          </a:p>
        </p:txBody>
      </p:sp>
    </p:spTree>
    <p:extLst>
      <p:ext uri="{BB962C8B-B14F-4D97-AF65-F5344CB8AC3E}">
        <p14:creationId xmlns:p14="http://schemas.microsoft.com/office/powerpoint/2010/main" val="2130721890"/>
      </p:ext>
    </p:extLst>
  </p:cSld>
  <p:clrMapOvr>
    <a:masterClrMapping/>
  </p:clrMapOvr>
  <mc:AlternateContent xmlns:mc="http://schemas.openxmlformats.org/markup-compatibility/2006" xmlns:p14="http://schemas.microsoft.com/office/powerpoint/2010/main">
    <mc:Choice Requires="p14">
      <p:transition spd="slow" p14:dur="2000" advTm="49604"/>
    </mc:Choice>
    <mc:Fallback xmlns="">
      <p:transition spd="slow" advTm="496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9F57-FD70-1DC6-DEDC-9941D4E57962}"/>
              </a:ext>
            </a:extLst>
          </p:cNvPr>
          <p:cNvSpPr>
            <a:spLocks noGrp="1"/>
          </p:cNvSpPr>
          <p:nvPr>
            <p:ph type="title"/>
          </p:nvPr>
        </p:nvSpPr>
        <p:spPr>
          <a:xfrm>
            <a:off x="1066800" y="263527"/>
            <a:ext cx="10058400" cy="1450757"/>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The Food and Drug Administration: </a:t>
            </a:r>
            <a:r>
              <a:rPr lang="en-US" sz="3600" dirty="0">
                <a:latin typeface="Times New Roman" panose="02020603050405020304" pitchFamily="18" charset="0"/>
                <a:cs typeface="Times New Roman" panose="02020603050405020304" pitchFamily="18" charset="0"/>
              </a:rPr>
              <a:t>Critical, Regulatory Partner</a:t>
            </a:r>
          </a:p>
        </p:txBody>
      </p:sp>
      <p:sp>
        <p:nvSpPr>
          <p:cNvPr id="3" name="Content Placeholder 2">
            <a:extLst>
              <a:ext uri="{FF2B5EF4-FFF2-40B4-BE49-F238E27FC236}">
                <a16:creationId xmlns:a16="http://schemas.microsoft.com/office/drawing/2014/main" id="{970813E8-6B54-D3E0-78C7-3D4A38CE1BA6}"/>
              </a:ext>
            </a:extLst>
          </p:cNvPr>
          <p:cNvSpPr>
            <a:spLocks noGrp="1"/>
          </p:cNvSpPr>
          <p:nvPr>
            <p:ph idx="1"/>
          </p:nvPr>
        </p:nvSpPr>
        <p:spPr/>
        <p:txBody>
          <a:bodyPr>
            <a:normAutofit lnSpcReduction="10000"/>
          </a:bodyPr>
          <a:lstStyle/>
          <a:p>
            <a:endParaRPr lang="en-US" sz="2400" b="0" i="0" dirty="0">
              <a:solidFill>
                <a:srgbClr val="333333"/>
              </a:solidFill>
              <a:effectLst/>
              <a:latin typeface="Times New Roman" panose="02020603050405020304" pitchFamily="18" charset="0"/>
              <a:cs typeface="Times New Roman" panose="02020603050405020304" pitchFamily="18" charset="0"/>
            </a:endParaRPr>
          </a:p>
          <a:p>
            <a:r>
              <a:rPr lang="en-US" sz="2800" b="0" i="0" dirty="0">
                <a:solidFill>
                  <a:schemeClr val="tx1"/>
                </a:solidFill>
                <a:effectLst/>
                <a:latin typeface="Times New Roman" panose="02020603050405020304" pitchFamily="18" charset="0"/>
                <a:cs typeface="Times New Roman" panose="02020603050405020304" pitchFamily="18" charset="0"/>
              </a:rPr>
              <a:t>“Protecting the rights, safety and welfare of people who participate in clinical trials is a critical aspect of the FDA’s mission. FDA oversees clinical trials to ensure they are designed, conducted, analyzed and reported according to federal law and </a:t>
            </a:r>
            <a:r>
              <a:rPr lang="en-US" sz="2800" b="1" i="0" dirty="0">
                <a:solidFill>
                  <a:srgbClr val="FF0000"/>
                </a:solidFill>
                <a:effectLst/>
                <a:latin typeface="Times New Roman" panose="02020603050405020304" pitchFamily="18" charset="0"/>
                <a:cs typeface="Times New Roman" panose="02020603050405020304" pitchFamily="18" charset="0"/>
              </a:rPr>
              <a:t>good clinical practice (GCP)</a:t>
            </a:r>
            <a:r>
              <a:rPr lang="en-US" sz="2800" b="1" i="0" dirty="0">
                <a:solidFill>
                  <a:schemeClr val="tx1"/>
                </a:solidFill>
                <a:effectLst/>
                <a:latin typeface="Times New Roman" panose="02020603050405020304" pitchFamily="18" charset="0"/>
                <a:cs typeface="Times New Roman" panose="02020603050405020304" pitchFamily="18" charset="0"/>
              </a:rPr>
              <a:t> </a:t>
            </a:r>
            <a:r>
              <a:rPr lang="en-US" sz="2800" b="0" i="0" dirty="0">
                <a:solidFill>
                  <a:schemeClr val="tx1"/>
                </a:solidFill>
                <a:effectLst/>
                <a:latin typeface="Times New Roman" panose="02020603050405020304" pitchFamily="18" charset="0"/>
                <a:cs typeface="Times New Roman" panose="02020603050405020304" pitchFamily="18" charset="0"/>
              </a:rPr>
              <a:t>regulations. FDA’s regulations and guidance for clinical trials help support efficient medical product development, while assuring trials generate the robust evidence needed to assess product safety and efficacy. The agency works to ensure its GCP policies continue to facilitate new approaches to generating quality clinical evidence.”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97929B6-EA0B-B23C-211F-B19619A0D2B8}"/>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0BC23EE0-BC60-9EEE-8AC1-F7FC76EBC8F8}"/>
              </a:ext>
            </a:extLst>
          </p:cNvPr>
          <p:cNvSpPr>
            <a:spLocks noGrp="1"/>
          </p:cNvSpPr>
          <p:nvPr>
            <p:ph type="sldNum" sz="quarter" idx="12"/>
          </p:nvPr>
        </p:nvSpPr>
        <p:spPr/>
        <p:txBody>
          <a:bodyPr/>
          <a:lstStyle/>
          <a:p>
            <a:fld id="{626DC474-6C23-481D-9985-10FF208078D5}" type="slidenum">
              <a:rPr lang="en-US" smtClean="0"/>
              <a:t>19</a:t>
            </a:fld>
            <a:endParaRPr lang="en-US" dirty="0"/>
          </a:p>
        </p:txBody>
      </p:sp>
    </p:spTree>
    <p:extLst>
      <p:ext uri="{BB962C8B-B14F-4D97-AF65-F5344CB8AC3E}">
        <p14:creationId xmlns:p14="http://schemas.microsoft.com/office/powerpoint/2010/main" val="2868885132"/>
      </p:ext>
    </p:extLst>
  </p:cSld>
  <p:clrMapOvr>
    <a:masterClrMapping/>
  </p:clrMapOvr>
  <mc:AlternateContent xmlns:mc="http://schemas.openxmlformats.org/markup-compatibility/2006" xmlns:p14="http://schemas.microsoft.com/office/powerpoint/2010/main">
    <mc:Choice Requires="p14">
      <p:transition spd="slow" p14:dur="2000" advTm="61735"/>
    </mc:Choice>
    <mc:Fallback xmlns="">
      <p:transition spd="slow" advTm="617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A2463-7DC6-464E-39D3-FEA321712597}"/>
              </a:ext>
            </a:extLst>
          </p:cNvPr>
          <p:cNvSpPr>
            <a:spLocks noGrp="1"/>
          </p:cNvSpPr>
          <p:nvPr>
            <p:ph idx="1"/>
          </p:nvPr>
        </p:nvSpPr>
        <p:spPr/>
        <p:txBody>
          <a:bodyPr>
            <a:normAutofit/>
          </a:bodyPr>
          <a:lstStyle/>
          <a:p>
            <a:pPr marL="0" indent="0">
              <a:buNone/>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kern="100" dirty="0">
                <a:latin typeface="Times New Roman" panose="02020603050405020304" pitchFamily="18" charset="0"/>
                <a:ea typeface="Calibri" panose="020F0502020204030204" pitchFamily="34" charset="0"/>
                <a:cs typeface="Times New Roman" panose="02020603050405020304" pitchFamily="18" charset="0"/>
              </a:rPr>
              <a:t>Good morning or afternoon and many thanks!</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05B0BC-995D-15B3-E468-76CB000DC60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75633" y="454310"/>
            <a:ext cx="2954319" cy="1840655"/>
          </a:xfrm>
          <a:prstGeom prst="rect">
            <a:avLst/>
          </a:prstGeom>
        </p:spPr>
      </p:pic>
      <p:sp>
        <p:nvSpPr>
          <p:cNvPr id="4" name="Footer Placeholder 3">
            <a:extLst>
              <a:ext uri="{FF2B5EF4-FFF2-40B4-BE49-F238E27FC236}">
                <a16:creationId xmlns:a16="http://schemas.microsoft.com/office/drawing/2014/main" id="{8A8FD4C3-09C4-4CF3-93E5-74288D5E4AFF}"/>
              </a:ext>
            </a:extLst>
          </p:cNvPr>
          <p:cNvSpPr>
            <a:spLocks noGrp="1"/>
          </p:cNvSpPr>
          <p:nvPr>
            <p:ph type="ftr" sz="quarter" idx="11"/>
          </p:nvPr>
        </p:nvSpPr>
        <p:spPr/>
        <p:txBody>
          <a:bodyPr/>
          <a:lstStyle/>
          <a:p>
            <a:r>
              <a:rPr lang="en-US" dirty="0"/>
              <a:t>Marin P. Allen, Ph.D.  10/13/23</a:t>
            </a:r>
          </a:p>
        </p:txBody>
      </p:sp>
      <p:sp>
        <p:nvSpPr>
          <p:cNvPr id="6" name="Slide Number Placeholder 5">
            <a:extLst>
              <a:ext uri="{FF2B5EF4-FFF2-40B4-BE49-F238E27FC236}">
                <a16:creationId xmlns:a16="http://schemas.microsoft.com/office/drawing/2014/main" id="{8CB207BB-DD90-8907-DBDA-65C4E490F0E7}"/>
              </a:ext>
            </a:extLst>
          </p:cNvPr>
          <p:cNvSpPr>
            <a:spLocks noGrp="1"/>
          </p:cNvSpPr>
          <p:nvPr>
            <p:ph type="sldNum" sz="quarter" idx="12"/>
          </p:nvPr>
        </p:nvSpPr>
        <p:spPr/>
        <p:txBody>
          <a:bodyPr/>
          <a:lstStyle/>
          <a:p>
            <a:fld id="{626DC474-6C23-481D-9985-10FF208078D5}" type="slidenum">
              <a:rPr lang="en-US" smtClean="0"/>
              <a:t>2</a:t>
            </a:fld>
            <a:endParaRPr lang="en-US" dirty="0"/>
          </a:p>
        </p:txBody>
      </p:sp>
    </p:spTree>
    <p:extLst>
      <p:ext uri="{BB962C8B-B14F-4D97-AF65-F5344CB8AC3E}">
        <p14:creationId xmlns:p14="http://schemas.microsoft.com/office/powerpoint/2010/main" val="3051663440"/>
      </p:ext>
    </p:extLst>
  </p:cSld>
  <p:clrMapOvr>
    <a:masterClrMapping/>
  </p:clrMapOvr>
  <mc:AlternateContent xmlns:mc="http://schemas.openxmlformats.org/markup-compatibility/2006" xmlns:p14="http://schemas.microsoft.com/office/powerpoint/2010/main">
    <mc:Choice Requires="p14">
      <p:transition spd="slow" p14:dur="2000" advTm="66166"/>
    </mc:Choice>
    <mc:Fallback xmlns="">
      <p:transition spd="slow" advTm="6616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1463-3B6F-1470-EDC6-211453AC305A}"/>
              </a:ext>
            </a:extLst>
          </p:cNvPr>
          <p:cNvSpPr>
            <a:spLocks noGrp="1"/>
          </p:cNvSpPr>
          <p:nvPr>
            <p:ph type="title"/>
          </p:nvPr>
        </p:nvSpPr>
        <p:spPr>
          <a:xfrm>
            <a:off x="1142104" y="752768"/>
            <a:ext cx="10058400" cy="600903"/>
          </a:xfrm>
        </p:spPr>
        <p:txBody>
          <a:bodyPr>
            <a:normAutofit/>
          </a:bodyPr>
          <a:lstStyle/>
          <a:p>
            <a:r>
              <a:rPr lang="en-US" sz="3600" dirty="0">
                <a:latin typeface="Times New Roman" panose="02020603050405020304" pitchFamily="18" charset="0"/>
                <a:cs typeface="Times New Roman" panose="02020603050405020304" pitchFamily="18" charset="0"/>
              </a:rPr>
              <a:t>FDA: The Investigational New Drug (IND) Process</a:t>
            </a:r>
          </a:p>
        </p:txBody>
      </p:sp>
      <p:sp>
        <p:nvSpPr>
          <p:cNvPr id="3" name="Content Placeholder 2">
            <a:extLst>
              <a:ext uri="{FF2B5EF4-FFF2-40B4-BE49-F238E27FC236}">
                <a16:creationId xmlns:a16="http://schemas.microsoft.com/office/drawing/2014/main" id="{260645D4-E9A3-DA4D-4884-B2B0C3D5A0D1}"/>
              </a:ext>
            </a:extLst>
          </p:cNvPr>
          <p:cNvSpPr>
            <a:spLocks noGrp="1"/>
          </p:cNvSpPr>
          <p:nvPr>
            <p:ph idx="1"/>
          </p:nvPr>
        </p:nvSpPr>
        <p:spPr/>
        <p:txBody>
          <a:bodyPr>
            <a:normAutofit lnSpcReduction="10000"/>
          </a:bodyPr>
          <a:lstStyle/>
          <a:p>
            <a:pPr marL="0" indent="0">
              <a:buNone/>
            </a:pPr>
            <a:r>
              <a:rPr lang="en-US" sz="2600" b="1" dirty="0">
                <a:latin typeface="Times New Roman" panose="02020603050405020304" pitchFamily="18" charset="0"/>
                <a:cs typeface="Times New Roman" panose="02020603050405020304" pitchFamily="18" charset="0"/>
              </a:rPr>
              <a:t>Regulatory</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Authority:</a:t>
            </a:r>
            <a:r>
              <a:rPr lang="en-US" sz="2600" dirty="0">
                <a:latin typeface="Times New Roman" panose="02020603050405020304" pitchFamily="18" charset="0"/>
                <a:cs typeface="Times New Roman" panose="02020603050405020304" pitchFamily="18" charset="0"/>
              </a:rPr>
              <a:t> </a:t>
            </a:r>
          </a:p>
          <a:p>
            <a:r>
              <a:rPr lang="en-US" sz="2600" dirty="0">
                <a:latin typeface="Times New Roman" panose="02020603050405020304" pitchFamily="18" charset="0"/>
                <a:cs typeface="Times New Roman" panose="02020603050405020304" pitchFamily="18" charset="0"/>
              </a:rPr>
              <a:t>A sponsor or developer of a new drug, </a:t>
            </a:r>
            <a:r>
              <a:rPr lang="en-US" sz="2600" b="1" dirty="0">
                <a:solidFill>
                  <a:srgbClr val="FF0000"/>
                </a:solidFill>
                <a:latin typeface="Times New Roman" panose="02020603050405020304" pitchFamily="18" charset="0"/>
                <a:cs typeface="Times New Roman" panose="02020603050405020304" pitchFamily="18" charset="0"/>
              </a:rPr>
              <a:t>must </a:t>
            </a:r>
            <a:r>
              <a:rPr lang="en-US" sz="2600" dirty="0">
                <a:latin typeface="Times New Roman" panose="02020603050405020304" pitchFamily="18" charset="0"/>
                <a:cs typeface="Times New Roman" panose="02020603050405020304" pitchFamily="18" charset="0"/>
              </a:rPr>
              <a:t>submit an Investigational New Drug (IND) application to the FDA </a:t>
            </a:r>
            <a:r>
              <a:rPr lang="en-US" sz="2600" b="1" dirty="0">
                <a:solidFill>
                  <a:srgbClr val="FF0000"/>
                </a:solidFill>
                <a:latin typeface="Times New Roman" panose="02020603050405020304" pitchFamily="18" charset="0"/>
                <a:cs typeface="Times New Roman" panose="02020603050405020304" pitchFamily="18" charset="0"/>
              </a:rPr>
              <a:t>before </a:t>
            </a:r>
            <a:r>
              <a:rPr lang="en-US" sz="2600" dirty="0">
                <a:latin typeface="Times New Roman" panose="02020603050405020304" pitchFamily="18" charset="0"/>
                <a:cs typeface="Times New Roman" panose="02020603050405020304" pitchFamily="18" charset="0"/>
              </a:rPr>
              <a:t>beginning clinical research. </a:t>
            </a:r>
          </a:p>
          <a:p>
            <a:r>
              <a:rPr lang="en-US" sz="2600" dirty="0">
                <a:latin typeface="Times New Roman" panose="02020603050405020304" pitchFamily="18" charset="0"/>
                <a:cs typeface="Times New Roman" panose="02020603050405020304" pitchFamily="18" charset="0"/>
              </a:rPr>
              <a:t>-FDA offers help to any point in drug development in drug development</a:t>
            </a:r>
          </a:p>
          <a:p>
            <a:r>
              <a:rPr lang="en-US" sz="2600" dirty="0">
                <a:latin typeface="Times New Roman" panose="02020603050405020304" pitchFamily="18" charset="0"/>
                <a:cs typeface="Times New Roman" panose="02020603050405020304" pitchFamily="18" charset="0"/>
              </a:rPr>
              <a:t>-FDA IND review team includes a project manager, medical officer, statistician, pharmacologist, pharmakineticist, chemist, and microbiologist-</a:t>
            </a:r>
          </a:p>
          <a:p>
            <a:r>
              <a:rPr lang="en-US" sz="2600" dirty="0">
                <a:latin typeface="Times New Roman" panose="02020603050405020304" pitchFamily="18" charset="0"/>
                <a:cs typeface="Times New Roman" panose="02020603050405020304" pitchFamily="18" charset="0"/>
              </a:rPr>
              <a:t>-Review team has </a:t>
            </a:r>
            <a:r>
              <a:rPr lang="en-US" sz="2600" dirty="0">
                <a:highlight>
                  <a:srgbClr val="FFFF00"/>
                </a:highlight>
                <a:latin typeface="Times New Roman" panose="02020603050405020304" pitchFamily="18" charset="0"/>
                <a:cs typeface="Times New Roman" panose="02020603050405020304" pitchFamily="18" charset="0"/>
              </a:rPr>
              <a:t>30 days </a:t>
            </a:r>
            <a:r>
              <a:rPr lang="en-US" sz="2600" dirty="0">
                <a:latin typeface="Times New Roman" panose="02020603050405020304" pitchFamily="18" charset="0"/>
                <a:cs typeface="Times New Roman" panose="02020603050405020304" pitchFamily="18" charset="0"/>
              </a:rPr>
              <a:t>to review the original IND submission. </a:t>
            </a:r>
          </a:p>
          <a:p>
            <a:r>
              <a:rPr lang="en-US" sz="2600" b="1" dirty="0">
                <a:latin typeface="Times New Roman" panose="02020603050405020304" pitchFamily="18" charset="0"/>
                <a:cs typeface="Times New Roman" panose="02020603050405020304" pitchFamily="18" charset="0"/>
              </a:rPr>
              <a:t>Purpose: </a:t>
            </a:r>
            <a:r>
              <a:rPr lang="en-US" sz="2600" b="1" dirty="0">
                <a:solidFill>
                  <a:srgbClr val="FF0000"/>
                </a:solidFill>
                <a:latin typeface="Times New Roman" panose="02020603050405020304" pitchFamily="18" charset="0"/>
                <a:cs typeface="Times New Roman" panose="02020603050405020304" pitchFamily="18" charset="0"/>
              </a:rPr>
              <a:t>To protect volunteers who participate in clinical trials from unreasonable and significant risk in clinical trials. </a:t>
            </a:r>
          </a:p>
        </p:txBody>
      </p:sp>
      <p:sp>
        <p:nvSpPr>
          <p:cNvPr id="4" name="Footer Placeholder 3">
            <a:extLst>
              <a:ext uri="{FF2B5EF4-FFF2-40B4-BE49-F238E27FC236}">
                <a16:creationId xmlns:a16="http://schemas.microsoft.com/office/drawing/2014/main" id="{FB15DCC2-48CE-79A3-E859-9047D4862D70}"/>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635D3CE1-560C-80E1-1D9A-B16DAA201EA5}"/>
              </a:ext>
            </a:extLst>
          </p:cNvPr>
          <p:cNvSpPr>
            <a:spLocks noGrp="1"/>
          </p:cNvSpPr>
          <p:nvPr>
            <p:ph type="sldNum" sz="quarter" idx="12"/>
          </p:nvPr>
        </p:nvSpPr>
        <p:spPr/>
        <p:txBody>
          <a:bodyPr/>
          <a:lstStyle/>
          <a:p>
            <a:fld id="{626DC474-6C23-481D-9985-10FF208078D5}" type="slidenum">
              <a:rPr lang="en-US" smtClean="0"/>
              <a:t>20</a:t>
            </a:fld>
            <a:endParaRPr lang="en-US" dirty="0"/>
          </a:p>
        </p:txBody>
      </p:sp>
    </p:spTree>
    <p:extLst>
      <p:ext uri="{BB962C8B-B14F-4D97-AF65-F5344CB8AC3E}">
        <p14:creationId xmlns:p14="http://schemas.microsoft.com/office/powerpoint/2010/main" val="3288448664"/>
      </p:ext>
    </p:extLst>
  </p:cSld>
  <p:clrMapOvr>
    <a:masterClrMapping/>
  </p:clrMapOvr>
  <mc:AlternateContent xmlns:mc="http://schemas.openxmlformats.org/markup-compatibility/2006" xmlns:p14="http://schemas.microsoft.com/office/powerpoint/2010/main">
    <mc:Choice Requires="p14">
      <p:transition spd="slow" p14:dur="2000" advTm="67446"/>
    </mc:Choice>
    <mc:Fallback xmlns="">
      <p:transition spd="slow" advTm="6744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FF11-61D3-3307-870A-1D387B1774F6}"/>
              </a:ext>
            </a:extLst>
          </p:cNvPr>
          <p:cNvSpPr>
            <a:spLocks noGrp="1"/>
          </p:cNvSpPr>
          <p:nvPr>
            <p:ph type="title"/>
          </p:nvPr>
        </p:nvSpPr>
        <p:spPr>
          <a:xfrm>
            <a:off x="1097280" y="286604"/>
            <a:ext cx="10058400" cy="873330"/>
          </a:xfrm>
        </p:spPr>
        <p:txBody>
          <a:bodyPr>
            <a:normAutofit fontScale="90000"/>
          </a:bodyPr>
          <a:lstStyle/>
          <a:p>
            <a:br>
              <a:rPr lang="en-US" sz="36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FDA responses to INDs and further protections</a:t>
            </a:r>
          </a:p>
        </p:txBody>
      </p:sp>
      <p:sp>
        <p:nvSpPr>
          <p:cNvPr id="3" name="Content Placeholder 2">
            <a:extLst>
              <a:ext uri="{FF2B5EF4-FFF2-40B4-BE49-F238E27FC236}">
                <a16:creationId xmlns:a16="http://schemas.microsoft.com/office/drawing/2014/main" id="{6B1EA10A-1363-CAE9-FD16-70170C600779}"/>
              </a:ext>
            </a:extLst>
          </p:cNvPr>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Two possible responses from the IND: </a:t>
            </a:r>
          </a:p>
          <a:p>
            <a:r>
              <a:rPr lang="en-US" sz="2400" dirty="0">
                <a:latin typeface="Times New Roman" panose="02020603050405020304" pitchFamily="18" charset="0"/>
                <a:cs typeface="Times New Roman" panose="02020603050405020304" pitchFamily="18" charset="0"/>
              </a:rPr>
              <a:t>1.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Approval </a:t>
            </a:r>
            <a:r>
              <a:rPr lang="en-US" sz="2400" dirty="0">
                <a:latin typeface="Times New Roman" panose="02020603050405020304" pitchFamily="18" charset="0"/>
                <a:cs typeface="Times New Roman" panose="02020603050405020304" pitchFamily="18" charset="0"/>
              </a:rPr>
              <a:t>to begin clinical trials.</a:t>
            </a:r>
          </a:p>
          <a:p>
            <a:r>
              <a:rPr lang="en-US" sz="2400" dirty="0">
                <a:latin typeface="Times New Roman" panose="02020603050405020304" pitchFamily="18" charset="0"/>
                <a:cs typeface="Times New Roman" panose="02020603050405020304" pitchFamily="18" charset="0"/>
              </a:rPr>
              <a:t>2.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Clinical hold to delay or stop the investigation</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action is rare.</a:t>
            </a:r>
          </a:p>
          <a:p>
            <a:r>
              <a:rPr lang="en-US" sz="2400" dirty="0">
                <a:latin typeface="Times New Roman" panose="02020603050405020304" pitchFamily="18" charset="0"/>
                <a:cs typeface="Times New Roman" panose="02020603050405020304" pitchFamily="18" charset="0"/>
              </a:rPr>
              <a:t>FDA often provides comments intended to improve the quality of a clinical trial.</a:t>
            </a:r>
          </a:p>
          <a:p>
            <a:r>
              <a:rPr lang="en-US" sz="2400" dirty="0">
                <a:latin typeface="Times New Roman" panose="02020603050405020304" pitchFamily="18" charset="0"/>
                <a:cs typeface="Times New Roman" panose="02020603050405020304" pitchFamily="18" charset="0"/>
              </a:rPr>
              <a:t>Developer is responsible for informing the review team about new protocols as well as serious side effects seen during the trial. After the trial ends, researchers must submit study reports.</a:t>
            </a:r>
          </a:p>
          <a:p>
            <a:r>
              <a:rPr lang="en-US" sz="2400" dirty="0">
                <a:latin typeface="Times New Roman" panose="02020603050405020304" pitchFamily="18" charset="0"/>
                <a:cs typeface="Times New Roman" panose="02020603050405020304" pitchFamily="18" charset="0"/>
              </a:rPr>
              <a:t>This process continues until the developer decides to end clinical trials or files a marketing application. Before filing a marketing application, a developer must have adequate data from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two</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large, controlled clinical trials. </a:t>
            </a:r>
          </a:p>
        </p:txBody>
      </p:sp>
      <p:sp>
        <p:nvSpPr>
          <p:cNvPr id="4" name="Footer Placeholder 3">
            <a:extLst>
              <a:ext uri="{FF2B5EF4-FFF2-40B4-BE49-F238E27FC236}">
                <a16:creationId xmlns:a16="http://schemas.microsoft.com/office/drawing/2014/main" id="{9FA8D1B8-0291-6612-81AB-C0F86379CFF4}"/>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D0CF8FDF-FD4B-6165-3375-D0A70AA2F077}"/>
              </a:ext>
            </a:extLst>
          </p:cNvPr>
          <p:cNvSpPr>
            <a:spLocks noGrp="1"/>
          </p:cNvSpPr>
          <p:nvPr>
            <p:ph type="sldNum" sz="quarter" idx="12"/>
          </p:nvPr>
        </p:nvSpPr>
        <p:spPr/>
        <p:txBody>
          <a:bodyPr/>
          <a:lstStyle/>
          <a:p>
            <a:fld id="{626DC474-6C23-481D-9985-10FF208078D5}" type="slidenum">
              <a:rPr lang="en-US" smtClean="0"/>
              <a:t>21</a:t>
            </a:fld>
            <a:endParaRPr lang="en-US" dirty="0"/>
          </a:p>
        </p:txBody>
      </p:sp>
    </p:spTree>
    <p:extLst>
      <p:ext uri="{BB962C8B-B14F-4D97-AF65-F5344CB8AC3E}">
        <p14:creationId xmlns:p14="http://schemas.microsoft.com/office/powerpoint/2010/main" val="3515195383"/>
      </p:ext>
    </p:extLst>
  </p:cSld>
  <p:clrMapOvr>
    <a:masterClrMapping/>
  </p:clrMapOvr>
  <mc:AlternateContent xmlns:mc="http://schemas.openxmlformats.org/markup-compatibility/2006" xmlns:p14="http://schemas.microsoft.com/office/powerpoint/2010/main">
    <mc:Choice Requires="p14">
      <p:transition spd="slow" p14:dur="2000" advTm="79777"/>
    </mc:Choice>
    <mc:Fallback xmlns="">
      <p:transition spd="slow" advTm="7977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DEEB-FA78-5D71-EB72-3B72EFCFCFFD}"/>
              </a:ext>
            </a:extLst>
          </p:cNvPr>
          <p:cNvSpPr>
            <a:spLocks noGrp="1"/>
          </p:cNvSpPr>
          <p:nvPr>
            <p:ph type="title"/>
          </p:nvPr>
        </p:nvSpPr>
        <p:spPr/>
        <p:txBody>
          <a:bodyPr>
            <a:normAutofit/>
          </a:bodyPr>
          <a:lstStyle/>
          <a:p>
            <a:endParaRPr lang="en-US" sz="3600" dirty="0"/>
          </a:p>
        </p:txBody>
      </p:sp>
      <p:sp>
        <p:nvSpPr>
          <p:cNvPr id="8" name="Text Placeholder 7">
            <a:extLst>
              <a:ext uri="{FF2B5EF4-FFF2-40B4-BE49-F238E27FC236}">
                <a16:creationId xmlns:a16="http://schemas.microsoft.com/office/drawing/2014/main" id="{86B9C50D-93F2-2C16-ACD7-D49DA91936C3}"/>
              </a:ext>
            </a:extLst>
          </p:cNvPr>
          <p:cNvSpPr>
            <a:spLocks noGrp="1"/>
          </p:cNvSpPr>
          <p:nvPr>
            <p:ph type="body" idx="1"/>
          </p:nvPr>
        </p:nvSpPr>
        <p:spPr/>
        <p:txBody>
          <a:bodyPr/>
          <a:lstStyle/>
          <a:p>
            <a:r>
              <a:rPr lang="en-US" sz="2400" dirty="0">
                <a:latin typeface="Times New Roman" panose="02020603050405020304" pitchFamily="18" charset="0"/>
                <a:cs typeface="Times New Roman" panose="02020603050405020304" pitchFamily="18" charset="0"/>
              </a:rPr>
              <a:t>Clinical Research: </a:t>
            </a:r>
            <a:r>
              <a:rPr lang="en-US" sz="2400" dirty="0">
                <a:solidFill>
                  <a:srgbClr val="FF0000"/>
                </a:solidFill>
                <a:latin typeface="Times New Roman" panose="02020603050405020304" pitchFamily="18" charset="0"/>
                <a:cs typeface="Times New Roman" panose="02020603050405020304" pitchFamily="18" charset="0"/>
              </a:rPr>
              <a:t>Clinical Trials-Scope</a:t>
            </a:r>
            <a:endParaRPr lang="en-US" dirty="0"/>
          </a:p>
        </p:txBody>
      </p:sp>
      <p:sp>
        <p:nvSpPr>
          <p:cNvPr id="4" name="Footer Placeholder 3">
            <a:extLst>
              <a:ext uri="{FF2B5EF4-FFF2-40B4-BE49-F238E27FC236}">
                <a16:creationId xmlns:a16="http://schemas.microsoft.com/office/drawing/2014/main" id="{80BA8A5D-E9D6-31F0-77F7-30A922E4AFA5}"/>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E041E54D-2FE7-7967-030A-5399FD083A95}"/>
              </a:ext>
            </a:extLst>
          </p:cNvPr>
          <p:cNvSpPr>
            <a:spLocks noGrp="1"/>
          </p:cNvSpPr>
          <p:nvPr>
            <p:ph type="sldNum" sz="quarter" idx="12"/>
          </p:nvPr>
        </p:nvSpPr>
        <p:spPr/>
        <p:txBody>
          <a:bodyPr/>
          <a:lstStyle/>
          <a:p>
            <a:fld id="{626DC474-6C23-481D-9985-10FF208078D5}" type="slidenum">
              <a:rPr lang="en-US" smtClean="0"/>
              <a:t>22</a:t>
            </a:fld>
            <a:endParaRPr lang="en-US" dirty="0"/>
          </a:p>
        </p:txBody>
      </p:sp>
    </p:spTree>
    <p:extLst>
      <p:ext uri="{BB962C8B-B14F-4D97-AF65-F5344CB8AC3E}">
        <p14:creationId xmlns:p14="http://schemas.microsoft.com/office/powerpoint/2010/main" val="2497219573"/>
      </p:ext>
    </p:extLst>
  </p:cSld>
  <p:clrMapOvr>
    <a:masterClrMapping/>
  </p:clrMapOvr>
  <mc:AlternateContent xmlns:mc="http://schemas.openxmlformats.org/markup-compatibility/2006" xmlns:p14="http://schemas.microsoft.com/office/powerpoint/2010/main">
    <mc:Choice Requires="p14">
      <p:transition spd="slow" p14:dur="2000" advTm="28396"/>
    </mc:Choice>
    <mc:Fallback xmlns="">
      <p:transition spd="slow" advTm="2839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217AAC8-CD6D-0902-69EB-E6643804B76F}"/>
              </a:ext>
            </a:extLst>
          </p:cNvPr>
          <p:cNvSpPr>
            <a:spLocks noGrp="1"/>
          </p:cNvSpPr>
          <p:nvPr>
            <p:ph type="title"/>
          </p:nvPr>
        </p:nvSpPr>
        <p:spPr/>
        <p:txBody>
          <a:bodyPr>
            <a:noAutofit/>
          </a:bodyPr>
          <a:lstStyle/>
          <a:p>
            <a:pPr marL="0" marR="0">
              <a:lnSpc>
                <a:spcPct val="107000"/>
              </a:lnSpc>
              <a:spcBef>
                <a:spcPts val="0"/>
              </a:spcBef>
              <a:spcAft>
                <a:spcPts val="0"/>
              </a:spcAft>
            </a:pPr>
            <a:br>
              <a:rPr lang="en-US" sz="3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3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C7B3A974-67A8-771E-B2C8-9504D4172B5A}"/>
              </a:ext>
            </a:extLst>
          </p:cNvPr>
          <p:cNvSpPr>
            <a:spLocks noGrp="1"/>
          </p:cNvSpPr>
          <p:nvPr>
            <p:ph type="body" idx="1"/>
          </p:nvPr>
        </p:nvSpPr>
        <p:spPr/>
        <p:txBody>
          <a:bodyPr>
            <a:noAutofit/>
          </a:bodyPr>
          <a:lstStyle/>
          <a:p>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trials are conducted in specific phases: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4" name="Footer Placeholder 3">
            <a:extLst>
              <a:ext uri="{FF2B5EF4-FFF2-40B4-BE49-F238E27FC236}">
                <a16:creationId xmlns:a16="http://schemas.microsoft.com/office/drawing/2014/main" id="{A23555EA-D1E7-94C4-2A76-0D58572CB159}"/>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7ABAADE5-F56F-E0F4-0712-341DA345C623}"/>
              </a:ext>
            </a:extLst>
          </p:cNvPr>
          <p:cNvSpPr>
            <a:spLocks noGrp="1"/>
          </p:cNvSpPr>
          <p:nvPr>
            <p:ph type="sldNum" sz="quarter" idx="12"/>
          </p:nvPr>
        </p:nvSpPr>
        <p:spPr/>
        <p:txBody>
          <a:bodyPr/>
          <a:lstStyle/>
          <a:p>
            <a:fld id="{626DC474-6C23-481D-9985-10FF208078D5}" type="slidenum">
              <a:rPr lang="en-US" smtClean="0"/>
              <a:t>23</a:t>
            </a:fld>
            <a:endParaRPr lang="en-US" dirty="0"/>
          </a:p>
        </p:txBody>
      </p:sp>
    </p:spTree>
    <p:extLst>
      <p:ext uri="{BB962C8B-B14F-4D97-AF65-F5344CB8AC3E}">
        <p14:creationId xmlns:p14="http://schemas.microsoft.com/office/powerpoint/2010/main" val="2175430527"/>
      </p:ext>
    </p:extLst>
  </p:cSld>
  <p:clrMapOvr>
    <a:masterClrMapping/>
  </p:clrMapOvr>
  <mc:AlternateContent xmlns:mc="http://schemas.openxmlformats.org/markup-compatibility/2006" xmlns:p14="http://schemas.microsoft.com/office/powerpoint/2010/main">
    <mc:Choice Requires="p14">
      <p:transition spd="slow" p14:dur="2000" advTm="13337"/>
    </mc:Choice>
    <mc:Fallback xmlns="">
      <p:transition spd="slow" advTm="1333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B727-BA88-1CE6-DCB2-E4A27F0F2086}"/>
              </a:ext>
            </a:extLst>
          </p:cNvPr>
          <p:cNvSpPr>
            <a:spLocks noGrp="1"/>
          </p:cNvSpPr>
          <p:nvPr>
            <p:ph idx="1"/>
          </p:nvPr>
        </p:nvSpPr>
        <p:spPr>
          <a:xfrm>
            <a:off x="1097280" y="1766047"/>
            <a:ext cx="10058400" cy="4437529"/>
          </a:xfrm>
        </p:spPr>
        <p:txBody>
          <a:bodyPr>
            <a:normAutofit/>
          </a:bodyPr>
          <a:lstStyle/>
          <a:p>
            <a:pPr marL="0" marR="0">
              <a:lnSpc>
                <a:spcPct val="107000"/>
              </a:lnSpc>
              <a:spcBef>
                <a:spcPts val="0"/>
              </a:spcBef>
              <a:spcAft>
                <a:spcPts val="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Phase 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Purpose: Find out whether a medical approach (e.g., drug, diagnostic test, device) is safe, identify side effects, and figure out appropriate doses. • Number of people: </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Typically fewer than 100 </a:t>
            </a:r>
            <a:endPar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Phase II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Purpose: Start testing whether a medical approach works. Continue monitoring for side effects; get information that goes into designing a large, phase III trial. • </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Number of people: Typically 100-300 </a:t>
            </a:r>
            <a:endPar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7721047-D9C7-773E-124D-0F1D055BE1C0}"/>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47A73769-D516-43C8-AE25-650199B92A6E}"/>
              </a:ext>
            </a:extLst>
          </p:cNvPr>
          <p:cNvSpPr>
            <a:spLocks noGrp="1"/>
          </p:cNvSpPr>
          <p:nvPr>
            <p:ph type="sldNum" sz="quarter" idx="12"/>
          </p:nvPr>
        </p:nvSpPr>
        <p:spPr/>
        <p:txBody>
          <a:bodyPr/>
          <a:lstStyle/>
          <a:p>
            <a:fld id="{626DC474-6C23-481D-9985-10FF208078D5}" type="slidenum">
              <a:rPr lang="en-US" smtClean="0"/>
              <a:t>24</a:t>
            </a:fld>
            <a:endParaRPr lang="en-US" dirty="0"/>
          </a:p>
        </p:txBody>
      </p:sp>
    </p:spTree>
    <p:extLst>
      <p:ext uri="{BB962C8B-B14F-4D97-AF65-F5344CB8AC3E}">
        <p14:creationId xmlns:p14="http://schemas.microsoft.com/office/powerpoint/2010/main" val="3940926984"/>
      </p:ext>
    </p:extLst>
  </p:cSld>
  <p:clrMapOvr>
    <a:masterClrMapping/>
  </p:clrMapOvr>
  <mc:AlternateContent xmlns:mc="http://schemas.openxmlformats.org/markup-compatibility/2006" xmlns:p14="http://schemas.microsoft.com/office/powerpoint/2010/main">
    <mc:Choice Requires="p14">
      <p:transition spd="slow" p14:dur="2000" advTm="38404"/>
    </mc:Choice>
    <mc:Fallback xmlns="">
      <p:transition spd="slow" advTm="3840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B0FB5-3284-B0D0-CCB7-628B6531BCC8}"/>
              </a:ext>
            </a:extLst>
          </p:cNvPr>
          <p:cNvSpPr>
            <a:spLocks noGrp="1"/>
          </p:cNvSpPr>
          <p:nvPr>
            <p:ph idx="1"/>
          </p:nvPr>
        </p:nvSpPr>
        <p:spPr/>
        <p:txBody>
          <a:bodyPr/>
          <a:lstStyle/>
          <a:p>
            <a:pPr marL="0" marR="0">
              <a:lnSpc>
                <a:spcPct val="107000"/>
              </a:lnSpc>
              <a:spcBef>
                <a:spcPts val="0"/>
              </a:spcBef>
              <a:spcAft>
                <a:spcPts val="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Phase III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Purpose: Prove whether a medical approach works; continue monitoring side effects. • Number of people: </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As many as needed or able to enroll—can be 1,000 or more </a:t>
            </a:r>
            <a:endPar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Phase IV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Purpose: When a medical approach is being marketed, continue gathering information on its effects. • Number of people: </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Thousands</a:t>
            </a:r>
            <a:endPar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975E5F74-EDA2-3413-2B46-4BA0F7C3090C}"/>
              </a:ext>
            </a:extLst>
          </p:cNvPr>
          <p:cNvSpPr>
            <a:spLocks noGrp="1"/>
          </p:cNvSpPr>
          <p:nvPr>
            <p:ph type="ftr" sz="quarter" idx="11"/>
          </p:nvPr>
        </p:nvSpPr>
        <p:spPr/>
        <p:txBody>
          <a:bodyPr/>
          <a:lstStyle/>
          <a:p>
            <a:r>
              <a:rPr lang="en-US"/>
              <a:t>Marin P. Allen, Ph.D.  10/13/23</a:t>
            </a:r>
            <a:endParaRPr lang="en-US" dirty="0"/>
          </a:p>
        </p:txBody>
      </p:sp>
      <p:sp>
        <p:nvSpPr>
          <p:cNvPr id="5" name="Slide Number Placeholder 4">
            <a:extLst>
              <a:ext uri="{FF2B5EF4-FFF2-40B4-BE49-F238E27FC236}">
                <a16:creationId xmlns:a16="http://schemas.microsoft.com/office/drawing/2014/main" id="{993924BB-2E1B-87FA-88B2-FC149CB3C678}"/>
              </a:ext>
            </a:extLst>
          </p:cNvPr>
          <p:cNvSpPr>
            <a:spLocks noGrp="1"/>
          </p:cNvSpPr>
          <p:nvPr>
            <p:ph type="sldNum" sz="quarter" idx="12"/>
          </p:nvPr>
        </p:nvSpPr>
        <p:spPr/>
        <p:txBody>
          <a:bodyPr/>
          <a:lstStyle/>
          <a:p>
            <a:fld id="{626DC474-6C23-481D-9985-10FF208078D5}" type="slidenum">
              <a:rPr lang="en-US" smtClean="0"/>
              <a:t>25</a:t>
            </a:fld>
            <a:endParaRPr lang="en-US" dirty="0"/>
          </a:p>
        </p:txBody>
      </p:sp>
    </p:spTree>
    <p:extLst>
      <p:ext uri="{BB962C8B-B14F-4D97-AF65-F5344CB8AC3E}">
        <p14:creationId xmlns:p14="http://schemas.microsoft.com/office/powerpoint/2010/main" val="1535762832"/>
      </p:ext>
    </p:extLst>
  </p:cSld>
  <p:clrMapOvr>
    <a:masterClrMapping/>
  </p:clrMapOvr>
  <mc:AlternateContent xmlns:mc="http://schemas.openxmlformats.org/markup-compatibility/2006" xmlns:p14="http://schemas.microsoft.com/office/powerpoint/2010/main">
    <mc:Choice Requires="p14">
      <p:transition spd="slow" p14:dur="2000" advTm="34338"/>
    </mc:Choice>
    <mc:Fallback xmlns="">
      <p:transition spd="slow" advTm="3433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06F64D-5FC6-3BB6-4C71-A52DF4D1DD15}"/>
              </a:ext>
            </a:extLst>
          </p:cNvPr>
          <p:cNvSpPr>
            <a:spLocks noGrp="1"/>
          </p:cNvSpPr>
          <p:nvPr>
            <p:ph type="ctrTitle"/>
          </p:nvPr>
        </p:nvSpPr>
        <p:spPr/>
        <p:txBody>
          <a:bodyPr>
            <a:normAutofit/>
          </a:bodyPr>
          <a:lstStyle/>
          <a:p>
            <a:r>
              <a:rPr lang="en-US" sz="3600" dirty="0">
                <a:latin typeface="Times New Roman" panose="02020603050405020304" pitchFamily="18" charset="0"/>
                <a:cs typeface="Times New Roman" panose="02020603050405020304" pitchFamily="18" charset="0"/>
              </a:rPr>
              <a:t>How do these kinds of studies compare in showing cause and effect?</a:t>
            </a:r>
            <a:endParaRPr lang="en-US" sz="3600" dirty="0"/>
          </a:p>
        </p:txBody>
      </p:sp>
      <p:sp>
        <p:nvSpPr>
          <p:cNvPr id="3" name="Content Placeholder 2">
            <a:extLst>
              <a:ext uri="{FF2B5EF4-FFF2-40B4-BE49-F238E27FC236}">
                <a16:creationId xmlns:a16="http://schemas.microsoft.com/office/drawing/2014/main" id="{F2EC4E31-F4D6-953B-68F5-0B9701B1B1EF}"/>
              </a:ext>
            </a:extLst>
          </p:cNvPr>
          <p:cNvSpPr>
            <a:spLocks noGrp="1"/>
          </p:cNvSpPr>
          <p:nvPr>
            <p:ph type="subTitle" idx="1"/>
          </p:nvPr>
        </p:nvSpPr>
        <p:spPr/>
        <p:txBody>
          <a:bodyPr>
            <a:normAutofit/>
          </a:bodyPr>
          <a:lstStyle/>
          <a:p>
            <a:pPr marL="0" marR="0" indent="0">
              <a:lnSpc>
                <a:spcPct val="107000"/>
              </a:lnSpc>
              <a:spcBef>
                <a:spcPts val="0"/>
              </a:spcBef>
              <a:spcAft>
                <a:spcPts val="0"/>
              </a:spcAft>
              <a:buNone/>
            </a:pPr>
            <a:endPar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F505CCB-60C7-CAB6-D4D0-FCBC1941B48C}"/>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C4C7005F-E70E-DA58-0DA9-61AFC563A16B}"/>
              </a:ext>
            </a:extLst>
          </p:cNvPr>
          <p:cNvSpPr>
            <a:spLocks noGrp="1"/>
          </p:cNvSpPr>
          <p:nvPr>
            <p:ph type="sldNum" sz="quarter" idx="12"/>
          </p:nvPr>
        </p:nvSpPr>
        <p:spPr/>
        <p:txBody>
          <a:bodyPr/>
          <a:lstStyle/>
          <a:p>
            <a:fld id="{626DC474-6C23-481D-9985-10FF208078D5}" type="slidenum">
              <a:rPr lang="en-US" smtClean="0"/>
              <a:t>26</a:t>
            </a:fld>
            <a:endParaRPr lang="en-US" dirty="0"/>
          </a:p>
        </p:txBody>
      </p:sp>
    </p:spTree>
    <p:extLst>
      <p:ext uri="{BB962C8B-B14F-4D97-AF65-F5344CB8AC3E}">
        <p14:creationId xmlns:p14="http://schemas.microsoft.com/office/powerpoint/2010/main" val="1055412762"/>
      </p:ext>
    </p:extLst>
  </p:cSld>
  <p:clrMapOvr>
    <a:masterClrMapping/>
  </p:clrMapOvr>
  <mc:AlternateContent xmlns:mc="http://schemas.openxmlformats.org/markup-compatibility/2006" xmlns:p14="http://schemas.microsoft.com/office/powerpoint/2010/main">
    <mc:Choice Requires="p14">
      <p:transition spd="slow" p14:dur="2000" advTm="48522"/>
    </mc:Choice>
    <mc:Fallback xmlns="">
      <p:transition spd="slow" advTm="4852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06CC65-DD65-C5AA-B983-3CA12EBE3696}"/>
              </a:ext>
            </a:extLst>
          </p:cNvPr>
          <p:cNvSpPr>
            <a:spLocks noGrp="1"/>
          </p:cNvSpPr>
          <p:nvPr>
            <p:ph type="title"/>
          </p:nvPr>
        </p:nvSpPr>
        <p:spPr/>
        <p:txBody>
          <a:bodyPr>
            <a:normAutofit/>
          </a:bodyPr>
          <a:lstStyle/>
          <a:p>
            <a:r>
              <a:rPr lang="en-US" sz="6000" dirty="0">
                <a:latin typeface="Times New Roman" panose="02020603050405020304" pitchFamily="18" charset="0"/>
                <a:cs typeface="Times New Roman" panose="02020603050405020304" pitchFamily="18" charset="0"/>
              </a:rPr>
              <a:t>More about </a:t>
            </a:r>
            <a:r>
              <a:rPr lang="en-US" sz="6000" i="1" dirty="0">
                <a:latin typeface="Times New Roman" panose="02020603050405020304" pitchFamily="18" charset="0"/>
                <a:cs typeface="Times New Roman" panose="02020603050405020304" pitchFamily="18" charset="0"/>
              </a:rPr>
              <a:t>you . . .</a:t>
            </a:r>
          </a:p>
        </p:txBody>
      </p:sp>
      <p:sp>
        <p:nvSpPr>
          <p:cNvPr id="4" name="Footer Placeholder 3">
            <a:extLst>
              <a:ext uri="{FF2B5EF4-FFF2-40B4-BE49-F238E27FC236}">
                <a16:creationId xmlns:a16="http://schemas.microsoft.com/office/drawing/2014/main" id="{AE0D7631-A7F7-EFBE-4256-F1EEBF63BC22}"/>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4A315672-F02C-784B-A385-79522E6217DE}"/>
              </a:ext>
            </a:extLst>
          </p:cNvPr>
          <p:cNvSpPr>
            <a:spLocks noGrp="1"/>
          </p:cNvSpPr>
          <p:nvPr>
            <p:ph type="sldNum" sz="quarter" idx="12"/>
          </p:nvPr>
        </p:nvSpPr>
        <p:spPr/>
        <p:txBody>
          <a:bodyPr/>
          <a:lstStyle/>
          <a:p>
            <a:fld id="{626DC474-6C23-481D-9985-10FF208078D5}" type="slidenum">
              <a:rPr lang="en-US" smtClean="0"/>
              <a:t>27</a:t>
            </a:fld>
            <a:endParaRPr lang="en-US" dirty="0"/>
          </a:p>
        </p:txBody>
      </p:sp>
    </p:spTree>
    <p:extLst>
      <p:ext uri="{BB962C8B-B14F-4D97-AF65-F5344CB8AC3E}">
        <p14:creationId xmlns:p14="http://schemas.microsoft.com/office/powerpoint/2010/main" val="2356224139"/>
      </p:ext>
    </p:extLst>
  </p:cSld>
  <p:clrMapOvr>
    <a:masterClrMapping/>
  </p:clrMapOvr>
  <mc:AlternateContent xmlns:mc="http://schemas.openxmlformats.org/markup-compatibility/2006" xmlns:p14="http://schemas.microsoft.com/office/powerpoint/2010/main">
    <mc:Choice Requires="p14">
      <p:transition spd="slow" p14:dur="2000" advTm="4668"/>
    </mc:Choice>
    <mc:Fallback xmlns="">
      <p:transition spd="slow" advTm="466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D5E6-1088-89CA-42E8-8EBED6742D93}"/>
              </a:ext>
            </a:extLst>
          </p:cNvPr>
          <p:cNvSpPr>
            <a:spLocks noGrp="1"/>
          </p:cNvSpPr>
          <p:nvPr>
            <p:ph type="title"/>
          </p:nvPr>
        </p:nvSpPr>
        <p:spPr/>
        <p:txBody>
          <a:bodyPr>
            <a:normAutofit/>
          </a:bodyPr>
          <a:lstStyle/>
          <a:p>
            <a:r>
              <a:rPr lang="en-US" sz="3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Learn </a:t>
            </a:r>
            <a:r>
              <a:rPr lang="en-US" sz="3600" i="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what </a:t>
            </a:r>
            <a:r>
              <a:rPr lang="en-US" sz="3600" i="1" kern="0" dirty="0">
                <a:solidFill>
                  <a:srgbClr val="C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a:t>
            </a:r>
            <a:r>
              <a:rPr lang="en-US" sz="3600" i="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can expect </a:t>
            </a:r>
            <a:r>
              <a:rPr lang="en-US" sz="3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the study</a:t>
            </a:r>
            <a:br>
              <a:rPr lang="en-US" sz="3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A0ECC8-5984-69D6-5A37-4429A9B5BA17}"/>
              </a:ext>
            </a:extLst>
          </p:cNvPr>
          <p:cNvSpPr>
            <a:spLocks noGrp="1"/>
          </p:cNvSpPr>
          <p:nvPr>
            <p:ph idx="1"/>
          </p:nvPr>
        </p:nvSpPr>
        <p:spPr/>
        <p:txBody>
          <a:bodyPr>
            <a:normAutofit/>
          </a:bodyPr>
          <a:lstStyle/>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Before you decide to join, you’ll want to know exactly will happen in the study, and also what the study team expects from you.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What will my responsibilities be if I participate?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What kinds of tests, treatments, and procedures will happen during the study?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Who will be in charge of my care? Will I be able to see my own doctor?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Will I be able to continue with other treatments if I participate? </a:t>
            </a:r>
            <a:endParaRPr lang="en-US"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B823CC1-E6F3-B250-F379-A5AA9DCF38AB}"/>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5969349F-6E4E-A895-7E9E-FDE7B6ED9EC6}"/>
              </a:ext>
            </a:extLst>
          </p:cNvPr>
          <p:cNvSpPr>
            <a:spLocks noGrp="1"/>
          </p:cNvSpPr>
          <p:nvPr>
            <p:ph type="sldNum" sz="quarter" idx="12"/>
          </p:nvPr>
        </p:nvSpPr>
        <p:spPr/>
        <p:txBody>
          <a:bodyPr/>
          <a:lstStyle/>
          <a:p>
            <a:fld id="{626DC474-6C23-481D-9985-10FF208078D5}" type="slidenum">
              <a:rPr lang="en-US" smtClean="0"/>
              <a:t>28</a:t>
            </a:fld>
            <a:endParaRPr lang="en-US" dirty="0"/>
          </a:p>
        </p:txBody>
      </p:sp>
    </p:spTree>
    <p:extLst>
      <p:ext uri="{BB962C8B-B14F-4D97-AF65-F5344CB8AC3E}">
        <p14:creationId xmlns:p14="http://schemas.microsoft.com/office/powerpoint/2010/main" val="713977178"/>
      </p:ext>
    </p:extLst>
  </p:cSld>
  <p:clrMapOvr>
    <a:masterClrMapping/>
  </p:clrMapOvr>
  <mc:AlternateContent xmlns:mc="http://schemas.openxmlformats.org/markup-compatibility/2006" xmlns:p14="http://schemas.microsoft.com/office/powerpoint/2010/main">
    <mc:Choice Requires="p14">
      <p:transition spd="slow" p14:dur="2000" advTm="32080"/>
    </mc:Choice>
    <mc:Fallback xmlns="">
      <p:transition spd="slow" advTm="3208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40A0-6756-77FA-7CFA-5AD83EDC39EA}"/>
              </a:ext>
            </a:extLst>
          </p:cNvPr>
          <p:cNvSpPr>
            <a:spLocks noGrp="1"/>
          </p:cNvSpPr>
          <p:nvPr>
            <p:ph type="title"/>
          </p:nvPr>
        </p:nvSpPr>
        <p:spPr>
          <a:xfrm>
            <a:off x="1097280" y="286604"/>
            <a:ext cx="10058400" cy="1040172"/>
          </a:xfrm>
        </p:spPr>
        <p:txBody>
          <a:bodyPr>
            <a:normAutofit fontScale="90000"/>
          </a:bodyPr>
          <a:lstStyle/>
          <a:p>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NEI: </a:t>
            </a:r>
            <a:r>
              <a:rPr lang="en-US" sz="3600" kern="1800" dirty="0">
                <a:solidFill>
                  <a:srgbClr val="1D1934"/>
                </a:solidFill>
                <a:effectLst/>
                <a:latin typeface="Times New Roman" panose="02020603050405020304" pitchFamily="18" charset="0"/>
                <a:ea typeface="Times New Roman" panose="02020603050405020304" pitchFamily="18" charset="0"/>
                <a:cs typeface="Times New Roman" panose="02020603050405020304" pitchFamily="18" charset="0"/>
              </a:rPr>
              <a:t>Clinical Trials: Questions to Ask</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C964A7-9CA8-BA5C-AD08-32DC724983F1}"/>
              </a:ext>
            </a:extLst>
          </p:cNvPr>
          <p:cNvSpPr>
            <a:spLocks noGrp="1"/>
          </p:cNvSpPr>
          <p:nvPr>
            <p:ph idx="1"/>
          </p:nvPr>
        </p:nvSpPr>
        <p:spPr>
          <a:xfrm>
            <a:off x="1097280" y="2017058"/>
            <a:ext cx="10058400" cy="4159623"/>
          </a:xfrm>
        </p:spPr>
        <p:txBody>
          <a:bodyPr>
            <a:normAutofit/>
          </a:bodyPr>
          <a:lstStyle/>
          <a:p>
            <a:pPr marL="0" marR="0">
              <a:lnSpc>
                <a:spcPct val="107000"/>
              </a:lnSpc>
              <a:spcBef>
                <a:spcPts val="0"/>
              </a:spcBef>
              <a:spcAft>
                <a:spcPts val="800"/>
              </a:spcAft>
            </a:pPr>
            <a:endParaRPr lang="en-US" kern="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►Before you join a clinical trial or study, it’s important to figure out whether it’s the </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right choice for you.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Each study is unique, with different risks and benefits. </a:t>
            </a:r>
          </a:p>
          <a:p>
            <a:pPr marL="0" marR="0" indent="0">
              <a:lnSpc>
                <a:spcPct val="107000"/>
              </a:lnSpc>
              <a:spcBef>
                <a:spcPts val="0"/>
              </a:spcBef>
              <a:spcAft>
                <a:spcPts val="800"/>
              </a:spcAft>
              <a:buNone/>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When you talk to the study staff, make sure to find out as much as you can. Ask plenty of questions — remember, it’s the study staff’s job to answer them. Read these questions to get ideas for what to ask. </a:t>
            </a:r>
          </a:p>
          <a:p>
            <a:endParaRPr lang="en-US" dirty="0"/>
          </a:p>
        </p:txBody>
      </p:sp>
      <p:sp>
        <p:nvSpPr>
          <p:cNvPr id="4" name="Footer Placeholder 3">
            <a:extLst>
              <a:ext uri="{FF2B5EF4-FFF2-40B4-BE49-F238E27FC236}">
                <a16:creationId xmlns:a16="http://schemas.microsoft.com/office/drawing/2014/main" id="{95649427-7403-76D9-821B-389FC1FCDAA3}"/>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E0AEC133-E487-A1B0-CBC5-FA0557C028AC}"/>
              </a:ext>
            </a:extLst>
          </p:cNvPr>
          <p:cNvSpPr>
            <a:spLocks noGrp="1"/>
          </p:cNvSpPr>
          <p:nvPr>
            <p:ph type="sldNum" sz="quarter" idx="12"/>
          </p:nvPr>
        </p:nvSpPr>
        <p:spPr/>
        <p:txBody>
          <a:bodyPr/>
          <a:lstStyle/>
          <a:p>
            <a:fld id="{626DC474-6C23-481D-9985-10FF208078D5}" type="slidenum">
              <a:rPr lang="en-US" smtClean="0"/>
              <a:t>29</a:t>
            </a:fld>
            <a:endParaRPr lang="en-US" dirty="0"/>
          </a:p>
        </p:txBody>
      </p:sp>
    </p:spTree>
    <p:extLst>
      <p:ext uri="{BB962C8B-B14F-4D97-AF65-F5344CB8AC3E}">
        <p14:creationId xmlns:p14="http://schemas.microsoft.com/office/powerpoint/2010/main" val="1769425679"/>
      </p:ext>
    </p:extLst>
  </p:cSld>
  <p:clrMapOvr>
    <a:masterClrMapping/>
  </p:clrMapOvr>
  <mc:AlternateContent xmlns:mc="http://schemas.openxmlformats.org/markup-compatibility/2006" xmlns:p14="http://schemas.microsoft.com/office/powerpoint/2010/main">
    <mc:Choice Requires="p14">
      <p:transition spd="slow" p14:dur="2000" advTm="32178"/>
    </mc:Choice>
    <mc:Fallback xmlns="">
      <p:transition spd="slow" advTm="321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B7863E-F05D-91FE-37B3-9B28BF3312B6}"/>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Today’s Agenda</a:t>
            </a:r>
          </a:p>
        </p:txBody>
      </p:sp>
      <p:sp>
        <p:nvSpPr>
          <p:cNvPr id="7" name="Content Placeholder 6">
            <a:extLst>
              <a:ext uri="{FF2B5EF4-FFF2-40B4-BE49-F238E27FC236}">
                <a16:creationId xmlns:a16="http://schemas.microsoft.com/office/drawing/2014/main" id="{9ED62C7C-CA2C-5080-783B-9E1091425A36}"/>
              </a:ext>
            </a:extLst>
          </p:cNvPr>
          <p:cNvSpPr>
            <a:spLocks noGrp="1"/>
          </p:cNvSpPr>
          <p:nvPr>
            <p:ph idx="1"/>
          </p:nvPr>
        </p:nvSpPr>
        <p:spPr/>
        <p:txBody>
          <a:bodyPr>
            <a:normAutofit/>
          </a:bodyPr>
          <a:lstStyle/>
          <a:p>
            <a:pPr marL="0" indent="0">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→Overview of why clinical research is done</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r>
              <a:rPr lang="en-US" kern="100" dirty="0">
                <a:latin typeface="Times New Roman" panose="02020603050405020304" pitchFamily="18" charset="0"/>
                <a:ea typeface="Calibri" panose="020F0502020204030204" pitchFamily="34" charset="0"/>
                <a:cs typeface="Times New Roman" panose="02020603050405020304" pitchFamily="18" charset="0"/>
              </a:rPr>
              <a:t>Scope of 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linical research: observational studies, clinical trials, and the phases of clinical trials</a:t>
            </a:r>
          </a:p>
          <a:p>
            <a:pPr marL="0" indent="0">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→How to Find Studies that are recruiting</a:t>
            </a:r>
          </a:p>
          <a:p>
            <a:pPr marL="0" indent="0">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→Questions you might want to ask about participating in a particular study</a:t>
            </a:r>
          </a:p>
          <a:p>
            <a:pPr marL="0" indent="0">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→Rights and Responsibilities of volunteers</a:t>
            </a:r>
          </a:p>
          <a:p>
            <a:pPr marL="0" indent="0">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→Informed consent</a:t>
            </a:r>
          </a:p>
          <a:p>
            <a:pPr marL="0" indent="0">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→Caveat</a:t>
            </a:r>
          </a:p>
          <a:p>
            <a:pPr marL="0" indent="0">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→Interpreting what you hear about study results</a:t>
            </a:r>
            <a:r>
              <a:rPr lang="en-US" kern="100" dirty="0">
                <a:latin typeface="Times New Roman" panose="02020603050405020304" pitchFamily="18" charset="0"/>
                <a:ea typeface="Calibri" panose="020F0502020204030204" pitchFamily="34" charset="0"/>
                <a:cs typeface="Times New Roman" panose="02020603050405020304" pitchFamily="18" charset="0"/>
              </a:rPr>
              <a:t>, a brief quiz</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→Resources to keep for your reference</a:t>
            </a:r>
          </a:p>
          <a:p>
            <a:pPr marL="0" indent="0">
              <a:buNone/>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07B0BA6C-E224-08C5-10F1-A9C2B1A6E3AA}"/>
              </a:ext>
            </a:extLst>
          </p:cNvPr>
          <p:cNvSpPr>
            <a:spLocks noGrp="1"/>
          </p:cNvSpPr>
          <p:nvPr>
            <p:ph type="ftr" sz="quarter" idx="11"/>
          </p:nvPr>
        </p:nvSpPr>
        <p:spPr/>
        <p:txBody>
          <a:bodyPr/>
          <a:lstStyle/>
          <a:p>
            <a:r>
              <a:rPr lang="en-US"/>
              <a:t>Marin P. Allen, Ph.D.  10/13/23</a:t>
            </a:r>
            <a:endParaRPr lang="en-US" dirty="0"/>
          </a:p>
        </p:txBody>
      </p:sp>
      <p:sp>
        <p:nvSpPr>
          <p:cNvPr id="5" name="Slide Number Placeholder 4">
            <a:extLst>
              <a:ext uri="{FF2B5EF4-FFF2-40B4-BE49-F238E27FC236}">
                <a16:creationId xmlns:a16="http://schemas.microsoft.com/office/drawing/2014/main" id="{46BA05D5-386F-7472-0F70-ACEF03878917}"/>
              </a:ext>
            </a:extLst>
          </p:cNvPr>
          <p:cNvSpPr>
            <a:spLocks noGrp="1"/>
          </p:cNvSpPr>
          <p:nvPr>
            <p:ph type="sldNum" sz="quarter" idx="12"/>
          </p:nvPr>
        </p:nvSpPr>
        <p:spPr/>
        <p:txBody>
          <a:bodyPr/>
          <a:lstStyle/>
          <a:p>
            <a:fld id="{626DC474-6C23-481D-9985-10FF208078D5}" type="slidenum">
              <a:rPr lang="en-US" smtClean="0"/>
              <a:t>3</a:t>
            </a:fld>
            <a:endParaRPr lang="en-US" dirty="0"/>
          </a:p>
        </p:txBody>
      </p:sp>
    </p:spTree>
    <p:extLst>
      <p:ext uri="{BB962C8B-B14F-4D97-AF65-F5344CB8AC3E}">
        <p14:creationId xmlns:p14="http://schemas.microsoft.com/office/powerpoint/2010/main" val="1792819567"/>
      </p:ext>
    </p:extLst>
  </p:cSld>
  <p:clrMapOvr>
    <a:masterClrMapping/>
  </p:clrMapOvr>
  <mc:AlternateContent xmlns:mc="http://schemas.openxmlformats.org/markup-compatibility/2006" xmlns:p14="http://schemas.microsoft.com/office/powerpoint/2010/main">
    <mc:Choice Requires="p14">
      <p:transition spd="slow" p14:dur="2000" advTm="42732"/>
    </mc:Choice>
    <mc:Fallback xmlns="">
      <p:transition spd="slow" advTm="4273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0196-7EF8-5470-B987-C6E78F965739}"/>
              </a:ext>
            </a:extLst>
          </p:cNvPr>
          <p:cNvSpPr>
            <a:spLocks noGrp="1"/>
          </p:cNvSpPr>
          <p:nvPr>
            <p:ph type="title"/>
          </p:nvPr>
        </p:nvSpPr>
        <p:spPr/>
        <p:txBody>
          <a:bodyPr>
            <a:normAutofit/>
          </a:bodyPr>
          <a:lstStyle/>
          <a:p>
            <a:r>
              <a:rPr lang="en-US" sz="3600" kern="1800" dirty="0">
                <a:solidFill>
                  <a:srgbClr val="1D1934"/>
                </a:solidFill>
                <a:effectLst/>
                <a:latin typeface="Times New Roman" panose="02020603050405020304" pitchFamily="18" charset="0"/>
                <a:ea typeface="Times New Roman" panose="02020603050405020304" pitchFamily="18" charset="0"/>
                <a:cs typeface="Times New Roman" panose="02020603050405020304" pitchFamily="18" charset="0"/>
              </a:rPr>
              <a:t>Questions to Ask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(continued)</a:t>
            </a:r>
            <a:endParaRPr lang="en-US" sz="3600" dirty="0"/>
          </a:p>
        </p:txBody>
      </p:sp>
      <p:sp>
        <p:nvSpPr>
          <p:cNvPr id="3" name="Content Placeholder 2">
            <a:extLst>
              <a:ext uri="{FF2B5EF4-FFF2-40B4-BE49-F238E27FC236}">
                <a16:creationId xmlns:a16="http://schemas.microsoft.com/office/drawing/2014/main" id="{FB1E4B11-515F-DF13-BA79-66C93D745149}"/>
              </a:ext>
            </a:extLst>
          </p:cNvPr>
          <p:cNvSpPr>
            <a:spLocks noGrp="1"/>
          </p:cNvSpPr>
          <p:nvPr>
            <p:ph idx="1"/>
          </p:nvPr>
        </p:nvSpPr>
        <p:spPr/>
        <p:txBody>
          <a:bodyPr/>
          <a:lstStyle/>
          <a:p>
            <a:pPr marL="0" marR="0" indent="0">
              <a:lnSpc>
                <a:spcPct val="107000"/>
              </a:lnSpc>
              <a:spcBef>
                <a:spcPts val="0"/>
              </a:spcBef>
              <a:spcAft>
                <a:spcPts val="800"/>
              </a:spcAft>
              <a:buNone/>
            </a:pP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Learn about the study</a:t>
            </a:r>
            <a:endParaRPr lang="en-US"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why researchers are doing the study can help you decide if it’s right for you.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What is the purpose of this study?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Why do researchers think this treatment might work?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How is this treatment different from other treatments that are available?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877C7D1A-AE40-833B-0F81-9CC11B494BF7}"/>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25818B82-A19E-6560-5B3B-0207B1F1DFC7}"/>
              </a:ext>
            </a:extLst>
          </p:cNvPr>
          <p:cNvSpPr>
            <a:spLocks noGrp="1"/>
          </p:cNvSpPr>
          <p:nvPr>
            <p:ph type="sldNum" sz="quarter" idx="12"/>
          </p:nvPr>
        </p:nvSpPr>
        <p:spPr/>
        <p:txBody>
          <a:bodyPr/>
          <a:lstStyle/>
          <a:p>
            <a:fld id="{626DC474-6C23-481D-9985-10FF208078D5}" type="slidenum">
              <a:rPr lang="en-US" smtClean="0"/>
              <a:t>30</a:t>
            </a:fld>
            <a:endParaRPr lang="en-US" dirty="0"/>
          </a:p>
        </p:txBody>
      </p:sp>
    </p:spTree>
    <p:extLst>
      <p:ext uri="{BB962C8B-B14F-4D97-AF65-F5344CB8AC3E}">
        <p14:creationId xmlns:p14="http://schemas.microsoft.com/office/powerpoint/2010/main" val="641197091"/>
      </p:ext>
    </p:extLst>
  </p:cSld>
  <p:clrMapOvr>
    <a:masterClrMapping/>
  </p:clrMapOvr>
  <mc:AlternateContent xmlns:mc="http://schemas.openxmlformats.org/markup-compatibility/2006" xmlns:p14="http://schemas.microsoft.com/office/powerpoint/2010/main">
    <mc:Choice Requires="p14">
      <p:transition spd="slow" p14:dur="2000" advTm="8768"/>
    </mc:Choice>
    <mc:Fallback xmlns="">
      <p:transition spd="slow" advTm="876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2563-2288-98A3-C27A-1A5A3230C6A6}"/>
              </a:ext>
            </a:extLst>
          </p:cNvPr>
          <p:cNvSpPr>
            <a:spLocks noGrp="1"/>
          </p:cNvSpPr>
          <p:nvPr>
            <p:ph type="title"/>
          </p:nvPr>
        </p:nvSpPr>
        <p:spPr/>
        <p:txBody>
          <a:bodyPr>
            <a:normAutofit/>
          </a:bodyPr>
          <a:lstStyle/>
          <a:p>
            <a:r>
              <a:rPr lang="en-US" sz="3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Find out about the </a:t>
            </a:r>
            <a:r>
              <a:rPr lang="en-US" sz="3600" i="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benefits</a:t>
            </a:r>
            <a:r>
              <a:rPr lang="en-US" sz="3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being in the study</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61108D-E5E4-94D0-152A-5EF145EDF1F6}"/>
              </a:ext>
            </a:extLst>
          </p:cNvPr>
          <p:cNvSpPr>
            <a:spLocks noGrp="1"/>
          </p:cNvSpPr>
          <p:nvPr>
            <p:ph idx="1"/>
          </p:nvPr>
        </p:nvSpPr>
        <p:spPr/>
        <p:txBody>
          <a:bodyPr/>
          <a:lstStyle/>
          <a:p>
            <a:pPr marL="0" marR="0" indent="0">
              <a:lnSpc>
                <a:spcPct val="107000"/>
              </a:lnSpc>
              <a:spcBef>
                <a:spcPts val="0"/>
              </a:spcBef>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 are lots of great reasons to participate in a clinical trial, but the specific benefits will depend on the study.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How might the treatment help my condition?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How else will I benefit from joining this trial?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How will the results of this trial benefit other people like me?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Will I be paid for participating?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15E83A2-4CDE-84BC-99A0-699B9F625FDE}"/>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A9D52784-D505-096E-5A3A-240B78F714BE}"/>
              </a:ext>
            </a:extLst>
          </p:cNvPr>
          <p:cNvSpPr>
            <a:spLocks noGrp="1"/>
          </p:cNvSpPr>
          <p:nvPr>
            <p:ph type="sldNum" sz="quarter" idx="12"/>
          </p:nvPr>
        </p:nvSpPr>
        <p:spPr/>
        <p:txBody>
          <a:bodyPr/>
          <a:lstStyle/>
          <a:p>
            <a:fld id="{626DC474-6C23-481D-9985-10FF208078D5}" type="slidenum">
              <a:rPr lang="en-US" smtClean="0"/>
              <a:t>31</a:t>
            </a:fld>
            <a:endParaRPr lang="en-US" dirty="0"/>
          </a:p>
        </p:txBody>
      </p:sp>
    </p:spTree>
    <p:extLst>
      <p:ext uri="{BB962C8B-B14F-4D97-AF65-F5344CB8AC3E}">
        <p14:creationId xmlns:p14="http://schemas.microsoft.com/office/powerpoint/2010/main" val="2205755243"/>
      </p:ext>
    </p:extLst>
  </p:cSld>
  <p:clrMapOvr>
    <a:masterClrMapping/>
  </p:clrMapOvr>
  <mc:AlternateContent xmlns:mc="http://schemas.openxmlformats.org/markup-compatibility/2006" xmlns:p14="http://schemas.microsoft.com/office/powerpoint/2010/main">
    <mc:Choice Requires="p14">
      <p:transition spd="slow" p14:dur="2000" advTm="2046"/>
    </mc:Choice>
    <mc:Fallback xmlns="">
      <p:transition spd="slow" advTm="204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2DAD-CC3B-4854-F3D9-113E1BC14C27}"/>
              </a:ext>
            </a:extLst>
          </p:cNvPr>
          <p:cNvSpPr>
            <a:spLocks noGrp="1"/>
          </p:cNvSpPr>
          <p:nvPr>
            <p:ph type="title"/>
          </p:nvPr>
        </p:nvSpPr>
        <p:spPr/>
        <p:txBody>
          <a:bodyPr>
            <a:normAutofit/>
          </a:bodyPr>
          <a:lstStyle/>
          <a:p>
            <a:r>
              <a:rPr lang="en-US" sz="2800" dirty="0">
                <a:solidFill>
                  <a:srgbClr val="C00000"/>
                </a:solidFill>
                <a:latin typeface="Times New Roman" panose="02020603050405020304" pitchFamily="18" charset="0"/>
                <a:cs typeface="Times New Roman" panose="02020603050405020304" pitchFamily="18" charset="0"/>
              </a:rPr>
              <a:t>Benefits</a:t>
            </a:r>
            <a:br>
              <a:rPr lang="en-US" sz="2800" dirty="0">
                <a:solidFill>
                  <a:srgbClr val="C0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6E23C6-C0FE-A62E-74CE-F5939B09B7A7}"/>
              </a:ext>
            </a:extLst>
          </p:cNvPr>
          <p:cNvSpPr>
            <a:spLocks noGrp="1"/>
          </p:cNvSpPr>
          <p:nvPr>
            <p:ph idx="1"/>
          </p:nvPr>
        </p:nvSpPr>
        <p:spPr/>
        <p:txBody>
          <a:bodyPr>
            <a:normAutofit/>
          </a:bodyPr>
          <a:lstStyle/>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For society in general, new knowledge adds to collective progress</a:t>
            </a:r>
          </a:p>
          <a:p>
            <a:r>
              <a:rPr lang="en-US" sz="2400" dirty="0">
                <a:solidFill>
                  <a:schemeClr val="tx1"/>
                </a:solidFill>
                <a:latin typeface="Times New Roman" panose="02020603050405020304" pitchFamily="18" charset="0"/>
                <a:cs typeface="Times New Roman" panose="02020603050405020304" pitchFamily="18" charset="0"/>
              </a:rPr>
              <a:t>— Individually, you could benefit if you are one of the first to try a new treatment that is successful. Or, if you have an eye disease that runs in your family, new information or treatments could help others in your family.</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4AD6604-88E5-2D5D-3421-92F6134A4CE2}"/>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4F65097C-6E6B-77F7-A680-FC535E5F1A34}"/>
              </a:ext>
            </a:extLst>
          </p:cNvPr>
          <p:cNvSpPr>
            <a:spLocks noGrp="1"/>
          </p:cNvSpPr>
          <p:nvPr>
            <p:ph type="sldNum" sz="quarter" idx="12"/>
          </p:nvPr>
        </p:nvSpPr>
        <p:spPr/>
        <p:txBody>
          <a:bodyPr/>
          <a:lstStyle/>
          <a:p>
            <a:fld id="{626DC474-6C23-481D-9985-10FF208078D5}" type="slidenum">
              <a:rPr lang="en-US" smtClean="0"/>
              <a:t>32</a:t>
            </a:fld>
            <a:endParaRPr lang="en-US" dirty="0"/>
          </a:p>
        </p:txBody>
      </p:sp>
    </p:spTree>
    <p:extLst>
      <p:ext uri="{BB962C8B-B14F-4D97-AF65-F5344CB8AC3E}">
        <p14:creationId xmlns:p14="http://schemas.microsoft.com/office/powerpoint/2010/main" val="2298110446"/>
      </p:ext>
    </p:extLst>
  </p:cSld>
  <p:clrMapOvr>
    <a:masterClrMapping/>
  </p:clrMapOvr>
  <mc:AlternateContent xmlns:mc="http://schemas.openxmlformats.org/markup-compatibility/2006" xmlns:p14="http://schemas.microsoft.com/office/powerpoint/2010/main">
    <mc:Choice Requires="p14">
      <p:transition spd="slow" p14:dur="2000" advTm="32883"/>
    </mc:Choice>
    <mc:Fallback xmlns="">
      <p:transition spd="slow" advTm="3288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6ABA-978A-FCB3-D6DE-78151FA18432}"/>
              </a:ext>
            </a:extLst>
          </p:cNvPr>
          <p:cNvSpPr>
            <a:spLocks noGrp="1"/>
          </p:cNvSpPr>
          <p:nvPr>
            <p:ph type="title"/>
          </p:nvPr>
        </p:nvSpPr>
        <p:spPr/>
        <p:txBody>
          <a:bodyPr>
            <a:normAutofit/>
          </a:bodyPr>
          <a:lstStyle/>
          <a:p>
            <a:r>
              <a:rPr lang="en-US" sz="3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Ask about the </a:t>
            </a:r>
            <a:r>
              <a:rPr lang="en-US" sz="3600" i="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risks</a:t>
            </a:r>
            <a:r>
              <a:rPr lang="en-US" sz="3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being in the study</a:t>
            </a:r>
            <a:br>
              <a:rPr lang="en-US" sz="3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FEA41F-5F84-0560-83FF-E680C168F418}"/>
              </a:ext>
            </a:extLst>
          </p:cNvPr>
          <p:cNvSpPr>
            <a:spLocks noGrp="1"/>
          </p:cNvSpPr>
          <p:nvPr>
            <p:ph idx="1"/>
          </p:nvPr>
        </p:nvSpPr>
        <p:spPr/>
        <p:txBody>
          <a:bodyPr/>
          <a:lstStyle/>
          <a:p>
            <a:pPr marL="0" marR="0" indent="0">
              <a:lnSpc>
                <a:spcPct val="107000"/>
              </a:lnSpc>
              <a:spcBef>
                <a:spcPts val="0"/>
              </a:spcBef>
              <a:spcAft>
                <a:spcPts val="800"/>
              </a:spcAft>
              <a:buNone/>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Important note: It’s the researcher’s job to keep study participants as safe as possible, but all clinical trials have some risks — and it’s important to make sure you understand what they are.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What do researchers know about side effects of the treatment?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What are the chances that I will have side effects from the treatment?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What are the possible short- and long-term effects of the treatment?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How do the possible risks and side effects compare to my current treatment?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C21F324-BDFC-6C31-BEE6-53AD4D6E8D4A}"/>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2D64B5FF-B6BD-8419-3481-7F4557204B3F}"/>
              </a:ext>
            </a:extLst>
          </p:cNvPr>
          <p:cNvSpPr>
            <a:spLocks noGrp="1"/>
          </p:cNvSpPr>
          <p:nvPr>
            <p:ph type="sldNum" sz="quarter" idx="12"/>
          </p:nvPr>
        </p:nvSpPr>
        <p:spPr/>
        <p:txBody>
          <a:bodyPr/>
          <a:lstStyle/>
          <a:p>
            <a:fld id="{626DC474-6C23-481D-9985-10FF208078D5}" type="slidenum">
              <a:rPr lang="en-US" smtClean="0"/>
              <a:t>33</a:t>
            </a:fld>
            <a:endParaRPr lang="en-US" dirty="0"/>
          </a:p>
        </p:txBody>
      </p:sp>
    </p:spTree>
    <p:extLst>
      <p:ext uri="{BB962C8B-B14F-4D97-AF65-F5344CB8AC3E}">
        <p14:creationId xmlns:p14="http://schemas.microsoft.com/office/powerpoint/2010/main" val="1303783402"/>
      </p:ext>
    </p:extLst>
  </p:cSld>
  <p:clrMapOvr>
    <a:masterClrMapping/>
  </p:clrMapOvr>
  <mc:AlternateContent xmlns:mc="http://schemas.openxmlformats.org/markup-compatibility/2006" xmlns:p14="http://schemas.microsoft.com/office/powerpoint/2010/main">
    <mc:Choice Requires="p14">
      <p:transition spd="slow" p14:dur="2000" advTm="37577"/>
    </mc:Choice>
    <mc:Fallback xmlns="">
      <p:transition spd="slow" advTm="3757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072D-1BAD-4689-5B9C-1085C66DAD91}"/>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Risks and Benefits </a:t>
            </a:r>
            <a:r>
              <a:rPr lang="en-US" sz="2000" dirty="0">
                <a:latin typeface="Times New Roman" panose="02020603050405020304" pitchFamily="18" charset="0"/>
                <a:cs typeface="Times New Roman" panose="02020603050405020304" pitchFamily="18" charset="0"/>
              </a:rPr>
              <a:t>(continued)</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0BA087-39A1-29E3-F281-6BE50FF9E88E}"/>
              </a:ext>
            </a:extLst>
          </p:cNvPr>
          <p:cNvSpPr>
            <a:spLocks noGrp="1"/>
          </p:cNvSpPr>
          <p:nvPr>
            <p:ph idx="1"/>
          </p:nvPr>
        </p:nvSpPr>
        <p:spPr>
          <a:xfrm>
            <a:off x="837303" y="2115670"/>
            <a:ext cx="10058400" cy="3645049"/>
          </a:xfrm>
        </p:spPr>
        <p:txBody>
          <a:bodyPr/>
          <a:lstStyle/>
          <a:p>
            <a:pPr marL="0" marR="0">
              <a:lnSpc>
                <a:spcPct val="107000"/>
              </a:lnSpc>
              <a:spcBef>
                <a:spcPts val="0"/>
              </a:spcBef>
              <a:spcAft>
                <a:spcPts val="800"/>
              </a:spcAft>
            </a:pPr>
            <a:r>
              <a:rPr lang="en-US" sz="24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Risks</a:t>
            </a:r>
            <a:endParaRPr lang="en-US"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►Because new, risks are not fully knows. It is possible that the treatment, for example, could harm you or have side effects.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However, a team of doctors, nurses, and support staff will give you checkups to find any side effects and make sure you are healthy enough to stay in the trial.</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 independent group of experts will also monitor the trial. If the experts find that the risks of the new treatments outweigh the benefits, they stop the trial right away. </a:t>
            </a:r>
            <a:endParaRPr lang="en-US"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64391A6-992C-7D47-DD34-1BD639896EC3}"/>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BDECF582-A280-0BB8-BBCE-2A9C5873F4BC}"/>
              </a:ext>
            </a:extLst>
          </p:cNvPr>
          <p:cNvSpPr>
            <a:spLocks noGrp="1"/>
          </p:cNvSpPr>
          <p:nvPr>
            <p:ph type="sldNum" sz="quarter" idx="12"/>
          </p:nvPr>
        </p:nvSpPr>
        <p:spPr/>
        <p:txBody>
          <a:bodyPr/>
          <a:lstStyle/>
          <a:p>
            <a:fld id="{626DC474-6C23-481D-9985-10FF208078D5}" type="slidenum">
              <a:rPr lang="en-US" smtClean="0"/>
              <a:t>34</a:t>
            </a:fld>
            <a:endParaRPr lang="en-US" dirty="0"/>
          </a:p>
        </p:txBody>
      </p:sp>
    </p:spTree>
    <p:extLst>
      <p:ext uri="{BB962C8B-B14F-4D97-AF65-F5344CB8AC3E}">
        <p14:creationId xmlns:p14="http://schemas.microsoft.com/office/powerpoint/2010/main" val="232471761"/>
      </p:ext>
    </p:extLst>
  </p:cSld>
  <p:clrMapOvr>
    <a:masterClrMapping/>
  </p:clrMapOvr>
  <mc:AlternateContent xmlns:mc="http://schemas.openxmlformats.org/markup-compatibility/2006" xmlns:p14="http://schemas.microsoft.com/office/powerpoint/2010/main">
    <mc:Choice Requires="p14">
      <p:transition spd="slow" p14:dur="2000" advTm="38670"/>
    </mc:Choice>
    <mc:Fallback xmlns="">
      <p:transition spd="slow" advTm="3867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FB17-9355-7A43-2365-1AC1E2921878}"/>
              </a:ext>
            </a:extLst>
          </p:cNvPr>
          <p:cNvSpPr>
            <a:spLocks noGrp="1"/>
          </p:cNvSpPr>
          <p:nvPr>
            <p:ph type="title"/>
          </p:nvPr>
        </p:nvSpPr>
        <p:spPr/>
        <p:txBody>
          <a:bodyPr>
            <a:normAutofit/>
          </a:bodyPr>
          <a:lstStyle/>
          <a:p>
            <a:r>
              <a:rPr lang="en-US" sz="3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a:t>
            </a:r>
            <a:r>
              <a:rPr lang="en-US" sz="3600" b="1" i="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rights</a:t>
            </a:r>
            <a:r>
              <a:rPr lang="en-US" sz="3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 volunteers have?</a:t>
            </a:r>
            <a:br>
              <a:rPr lang="en-US" sz="3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D95D3E-4C8A-637C-6BBB-D8D83CD11ACA}"/>
              </a:ext>
            </a:extLst>
          </p:cNvPr>
          <p:cNvSpPr>
            <a:spLocks noGrp="1"/>
          </p:cNvSpPr>
          <p:nvPr>
            <p:ph idx="1"/>
          </p:nvPr>
        </p:nvSpPr>
        <p:spPr/>
        <p:txBody>
          <a:bodyPr>
            <a:normAutofit/>
          </a:bodyPr>
          <a:lstStyle/>
          <a:p>
            <a:pPr marL="0" marR="0">
              <a:lnSpc>
                <a:spcPct val="107000"/>
              </a:lnSpc>
              <a:spcBef>
                <a:spcPts val="0"/>
              </a:spcBef>
              <a:spcAft>
                <a:spcPts val="800"/>
              </a:spcAft>
            </a:pPr>
            <a:r>
              <a:rPr lang="en-US" sz="2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People who volunteer to participate in clinical trials have the right to:</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Ask questions about the trial</a:t>
            </a:r>
            <a:endParaRPr lang="en-US" sz="28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Leave the trial at any time</a:t>
            </a:r>
            <a:endParaRPr lang="en-US" sz="28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Keep their medical information private and stay anonymous in reports about the trial</a:t>
            </a:r>
            <a:endParaRPr lang="en-US" sz="28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FD36BA3-6340-51B3-C953-FF7B91EF863C}"/>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FACA40CA-F7B3-8D07-4830-BCBEC66C3793}"/>
              </a:ext>
            </a:extLst>
          </p:cNvPr>
          <p:cNvSpPr>
            <a:spLocks noGrp="1"/>
          </p:cNvSpPr>
          <p:nvPr>
            <p:ph type="sldNum" sz="quarter" idx="12"/>
          </p:nvPr>
        </p:nvSpPr>
        <p:spPr/>
        <p:txBody>
          <a:bodyPr/>
          <a:lstStyle/>
          <a:p>
            <a:fld id="{626DC474-6C23-481D-9985-10FF208078D5}" type="slidenum">
              <a:rPr lang="en-US" smtClean="0"/>
              <a:t>35</a:t>
            </a:fld>
            <a:endParaRPr lang="en-US" dirty="0"/>
          </a:p>
        </p:txBody>
      </p:sp>
    </p:spTree>
    <p:extLst>
      <p:ext uri="{BB962C8B-B14F-4D97-AF65-F5344CB8AC3E}">
        <p14:creationId xmlns:p14="http://schemas.microsoft.com/office/powerpoint/2010/main" val="3126030445"/>
      </p:ext>
    </p:extLst>
  </p:cSld>
  <p:clrMapOvr>
    <a:masterClrMapping/>
  </p:clrMapOvr>
  <mc:AlternateContent xmlns:mc="http://schemas.openxmlformats.org/markup-compatibility/2006" xmlns:p14="http://schemas.microsoft.com/office/powerpoint/2010/main">
    <mc:Choice Requires="p14">
      <p:transition spd="slow" p14:dur="2000" advTm="22965"/>
    </mc:Choice>
    <mc:Fallback xmlns="">
      <p:transition spd="slow" advTm="2296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4CE1-7C87-3043-BD73-AB0442CCA763}"/>
              </a:ext>
            </a:extLst>
          </p:cNvPr>
          <p:cNvSpPr>
            <a:spLocks noGrp="1"/>
          </p:cNvSpPr>
          <p:nvPr>
            <p:ph type="title"/>
          </p:nvPr>
        </p:nvSpPr>
        <p:spPr/>
        <p:txBody>
          <a:bodyPr/>
          <a:lstStyle/>
          <a:p>
            <a:r>
              <a:rPr lang="en-US" sz="3600" b="1" i="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Rights</a:t>
            </a:r>
            <a:r>
              <a:rPr lang="en-US" sz="4800" b="1" i="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(continued)</a:t>
            </a:r>
            <a:endParaRPr lang="en-US" sz="2800" dirty="0">
              <a:solidFill>
                <a:schemeClr val="tx1"/>
              </a:solidFill>
            </a:endParaRPr>
          </a:p>
        </p:txBody>
      </p:sp>
      <p:sp>
        <p:nvSpPr>
          <p:cNvPr id="3" name="Content Placeholder 2">
            <a:extLst>
              <a:ext uri="{FF2B5EF4-FFF2-40B4-BE49-F238E27FC236}">
                <a16:creationId xmlns:a16="http://schemas.microsoft.com/office/drawing/2014/main" id="{7ABE818C-C1F7-69B5-9E42-C6E465BC852A}"/>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sz="2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Volunteers also have the right to know things about the trial, including:</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Risks, benefits, and costs of the trial</a:t>
            </a:r>
            <a:endParaRPr lang="en-US" sz="2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they will need to do during the trial</a:t>
            </a:r>
            <a:endParaRPr lang="en-US" sz="2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Where the trial will happen and how long it will last</a:t>
            </a:r>
            <a:endParaRPr lang="en-US" sz="2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How researchers will use volunteers’ private medical information</a:t>
            </a:r>
            <a:endParaRPr lang="en-US" sz="2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Any new information about the treatment that researchers find during the trial</a:t>
            </a:r>
            <a:endParaRPr lang="en-US" sz="2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After the trial is over, volunteers also have the right to know whether they were in the treatment group or the control group.</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8813466F-A737-F8FA-AAF5-2E18FBDFEEA8}"/>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6808FF52-E2BB-0B7D-E78C-72E208CA9663}"/>
              </a:ext>
            </a:extLst>
          </p:cNvPr>
          <p:cNvSpPr>
            <a:spLocks noGrp="1"/>
          </p:cNvSpPr>
          <p:nvPr>
            <p:ph type="sldNum" sz="quarter" idx="12"/>
          </p:nvPr>
        </p:nvSpPr>
        <p:spPr/>
        <p:txBody>
          <a:bodyPr/>
          <a:lstStyle/>
          <a:p>
            <a:fld id="{626DC474-6C23-481D-9985-10FF208078D5}" type="slidenum">
              <a:rPr lang="en-US" smtClean="0"/>
              <a:t>36</a:t>
            </a:fld>
            <a:endParaRPr lang="en-US" dirty="0"/>
          </a:p>
        </p:txBody>
      </p:sp>
    </p:spTree>
    <p:extLst>
      <p:ext uri="{BB962C8B-B14F-4D97-AF65-F5344CB8AC3E}">
        <p14:creationId xmlns:p14="http://schemas.microsoft.com/office/powerpoint/2010/main" val="933400653"/>
      </p:ext>
    </p:extLst>
  </p:cSld>
  <p:clrMapOvr>
    <a:masterClrMapping/>
  </p:clrMapOvr>
  <mc:AlternateContent xmlns:mc="http://schemas.openxmlformats.org/markup-compatibility/2006" xmlns:p14="http://schemas.microsoft.com/office/powerpoint/2010/main">
    <mc:Choice Requires="p14">
      <p:transition spd="slow" p14:dur="2000" advTm="8028"/>
    </mc:Choice>
    <mc:Fallback xmlns="">
      <p:transition spd="slow" advTm="802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1DBA-87B5-1AAC-0A5C-CB60AA611994}"/>
              </a:ext>
            </a:extLst>
          </p:cNvPr>
          <p:cNvSpPr>
            <a:spLocks noGrp="1"/>
          </p:cNvSpPr>
          <p:nvPr>
            <p:ph type="title"/>
          </p:nvPr>
        </p:nvSpPr>
        <p:spPr/>
        <p:txBody>
          <a:bodyPr>
            <a:normAutofit fontScale="90000"/>
          </a:bodyPr>
          <a:lstStyle/>
          <a:p>
            <a:br>
              <a:rPr lang="en-US" sz="4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4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4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4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From NEI at NIH: </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r>
              <a:rPr lang="en-US" sz="4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does it </a:t>
            </a:r>
            <a:r>
              <a:rPr lang="en-US" sz="4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cost</a:t>
            </a:r>
            <a:r>
              <a:rPr lang="en-US" sz="4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 join a clinical trial?</a:t>
            </a:r>
            <a:br>
              <a:rPr lang="en-US" sz="4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9E545DA-DB0C-9CB6-C9B8-B58E40A4DE48}"/>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Volunteers who join clinical trials at the NEI Eye Clinic in Bethesda, Maryland pay nothing for their participation, and they may qualify for support with travel expenses and other related costs. Other sponsors may include:</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Other U.S. Federal agencies</a:t>
            </a:r>
            <a:endParaRPr lang="en-US" sz="1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company that makes the treatment or test</a:t>
            </a:r>
            <a:endParaRPr lang="en-US" sz="1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Individuals</a:t>
            </a:r>
            <a:endParaRPr lang="en-US" sz="1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Universities</a:t>
            </a:r>
            <a:endParaRPr lang="en-US" sz="1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en-US" sz="16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Sponsors cover the costs of the clinical trial. But </a:t>
            </a:r>
            <a:r>
              <a:rPr lang="en-US"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before you join a trial, </a:t>
            </a:r>
            <a:r>
              <a:rPr lang="en-US"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ask the trial staff about costs for you. Then check with your health insurance company to see if your plan will cover any costs that the sponsor doesn’t cover.</a:t>
            </a:r>
            <a:endParaRPr lang="en-US"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14F5F02-2E48-1259-150D-0A7D65F81ECA}"/>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DB4A189D-593F-D6D9-E216-DE10697C13B7}"/>
              </a:ext>
            </a:extLst>
          </p:cNvPr>
          <p:cNvSpPr>
            <a:spLocks noGrp="1"/>
          </p:cNvSpPr>
          <p:nvPr>
            <p:ph type="sldNum" sz="quarter" idx="12"/>
          </p:nvPr>
        </p:nvSpPr>
        <p:spPr/>
        <p:txBody>
          <a:bodyPr/>
          <a:lstStyle/>
          <a:p>
            <a:fld id="{626DC474-6C23-481D-9985-10FF208078D5}" type="slidenum">
              <a:rPr lang="en-US" smtClean="0"/>
              <a:t>37</a:t>
            </a:fld>
            <a:endParaRPr lang="en-US" dirty="0"/>
          </a:p>
        </p:txBody>
      </p:sp>
    </p:spTree>
    <p:extLst>
      <p:ext uri="{BB962C8B-B14F-4D97-AF65-F5344CB8AC3E}">
        <p14:creationId xmlns:p14="http://schemas.microsoft.com/office/powerpoint/2010/main" val="763257393"/>
      </p:ext>
    </p:extLst>
  </p:cSld>
  <p:clrMapOvr>
    <a:masterClrMapping/>
  </p:clrMapOvr>
  <mc:AlternateContent xmlns:mc="http://schemas.openxmlformats.org/markup-compatibility/2006" xmlns:p14="http://schemas.microsoft.com/office/powerpoint/2010/main">
    <mc:Choice Requires="p14">
      <p:transition spd="slow" p14:dur="2000" advTm="66779"/>
    </mc:Choice>
    <mc:Fallback xmlns="">
      <p:transition spd="slow" advTm="6677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D86C-6955-EF75-52D1-07EB11567FE8}"/>
              </a:ext>
            </a:extLst>
          </p:cNvPr>
          <p:cNvSpPr>
            <a:spLocks noGrp="1"/>
          </p:cNvSpPr>
          <p:nvPr>
            <p:ph type="title"/>
          </p:nvPr>
        </p:nvSpPr>
        <p:spPr/>
        <p:txBody>
          <a:bodyPr/>
          <a:lstStyle/>
          <a:p>
            <a:br>
              <a:rPr lang="en-US" dirty="0"/>
            </a:br>
            <a:r>
              <a:rPr lang="en-US" sz="3600" dirty="0">
                <a:latin typeface="Times New Roman" panose="02020603050405020304" pitchFamily="18" charset="0"/>
                <a:cs typeface="Times New Roman" panose="02020603050405020304" pitchFamily="18" charset="0"/>
              </a:rPr>
              <a:t>and, there’s more . . . </a:t>
            </a:r>
          </a:p>
        </p:txBody>
      </p:sp>
      <p:sp>
        <p:nvSpPr>
          <p:cNvPr id="3" name="Content Placeholder 2">
            <a:extLst>
              <a:ext uri="{FF2B5EF4-FFF2-40B4-BE49-F238E27FC236}">
                <a16:creationId xmlns:a16="http://schemas.microsoft.com/office/drawing/2014/main" id="{BD1ADF91-7F13-371D-D8CC-20A3B3BBD21F}"/>
              </a:ext>
            </a:extLst>
          </p:cNvPr>
          <p:cNvSpPr>
            <a:spLocks noGrp="1"/>
          </p:cNvSpPr>
          <p:nvPr>
            <p:ph idx="1"/>
          </p:nvPr>
        </p:nvSpPr>
        <p:spPr/>
        <p:txBody>
          <a:bodyPr/>
          <a:lstStyle/>
          <a:p>
            <a:pPr marL="0" marR="0">
              <a:lnSpc>
                <a:spcPct val="107000"/>
              </a:lnSpc>
              <a:spcBef>
                <a:spcPts val="0"/>
              </a:spcBef>
              <a:spcAft>
                <a:spcPts val="800"/>
              </a:spcAft>
            </a:pP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Eligibility Criteria </a:t>
            </a:r>
          </a:p>
          <a:p>
            <a:pPr marL="0" marR="0">
              <a:lnSpc>
                <a:spcPct val="107000"/>
              </a:lnSpc>
              <a:spcBef>
                <a:spcPts val="0"/>
              </a:spcBef>
              <a:spcAft>
                <a:spcPts val="800"/>
              </a:spcAft>
            </a:pPr>
            <a:r>
              <a:rPr lang="en-US"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Why?</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4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nformed Consent</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800"/>
              </a:spcAft>
              <a:buNone/>
            </a:pP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ocument </a:t>
            </a:r>
            <a:r>
              <a:rPr lang="en-US"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signed</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u="sng"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after </a:t>
            </a:r>
            <a:r>
              <a:rPr lang="en-US" u="sng"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trial is fully explained and all of your questions are answered</a:t>
            </a: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including as to the risks, requirements, and rules of the trial.</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967D450C-8275-FA53-FF7D-81A055203180}"/>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15B117FD-0632-9D28-DEC3-70D187F98844}"/>
              </a:ext>
            </a:extLst>
          </p:cNvPr>
          <p:cNvSpPr>
            <a:spLocks noGrp="1"/>
          </p:cNvSpPr>
          <p:nvPr>
            <p:ph type="sldNum" sz="quarter" idx="12"/>
          </p:nvPr>
        </p:nvSpPr>
        <p:spPr/>
        <p:txBody>
          <a:bodyPr/>
          <a:lstStyle/>
          <a:p>
            <a:fld id="{626DC474-6C23-481D-9985-10FF208078D5}" type="slidenum">
              <a:rPr lang="en-US" smtClean="0"/>
              <a:t>38</a:t>
            </a:fld>
            <a:endParaRPr lang="en-US" dirty="0"/>
          </a:p>
        </p:txBody>
      </p:sp>
    </p:spTree>
    <p:extLst>
      <p:ext uri="{BB962C8B-B14F-4D97-AF65-F5344CB8AC3E}">
        <p14:creationId xmlns:p14="http://schemas.microsoft.com/office/powerpoint/2010/main" val="958289756"/>
      </p:ext>
    </p:extLst>
  </p:cSld>
  <p:clrMapOvr>
    <a:masterClrMapping/>
  </p:clrMapOvr>
  <mc:AlternateContent xmlns:mc="http://schemas.openxmlformats.org/markup-compatibility/2006" xmlns:p14="http://schemas.microsoft.com/office/powerpoint/2010/main">
    <mc:Choice Requires="p14">
      <p:transition spd="slow" p14:dur="2000" advTm="159605"/>
    </mc:Choice>
    <mc:Fallback xmlns="">
      <p:transition spd="slow" advTm="15960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61C06-4812-4E85-B353-F5F3589DE7C6}"/>
              </a:ext>
            </a:extLst>
          </p:cNvPr>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Caveat</a:t>
            </a:r>
            <a:endParaRPr lang="en-US" dirty="0"/>
          </a:p>
        </p:txBody>
      </p:sp>
      <p:sp>
        <p:nvSpPr>
          <p:cNvPr id="4" name="Footer Placeholder 3">
            <a:extLst>
              <a:ext uri="{FF2B5EF4-FFF2-40B4-BE49-F238E27FC236}">
                <a16:creationId xmlns:a16="http://schemas.microsoft.com/office/drawing/2014/main" id="{4DEAA1F6-5C9C-7506-E3BA-687A67B4D1DB}"/>
              </a:ext>
            </a:extLst>
          </p:cNvPr>
          <p:cNvSpPr>
            <a:spLocks noGrp="1"/>
          </p:cNvSpPr>
          <p:nvPr>
            <p:ph type="ftr" sz="quarter" idx="11"/>
          </p:nvPr>
        </p:nvSpPr>
        <p:spPr/>
        <p:txBody>
          <a:bodyPr/>
          <a:lstStyle/>
          <a:p>
            <a:r>
              <a:rPr lang="en-US"/>
              <a:t>Marin P. Allen, Ph.D.  10/13/23</a:t>
            </a:r>
            <a:endParaRPr lang="en-US" dirty="0"/>
          </a:p>
        </p:txBody>
      </p:sp>
      <p:sp>
        <p:nvSpPr>
          <p:cNvPr id="5" name="Slide Number Placeholder 4">
            <a:extLst>
              <a:ext uri="{FF2B5EF4-FFF2-40B4-BE49-F238E27FC236}">
                <a16:creationId xmlns:a16="http://schemas.microsoft.com/office/drawing/2014/main" id="{51FBF939-3EF4-7233-A324-7A0F65D755B3}"/>
              </a:ext>
            </a:extLst>
          </p:cNvPr>
          <p:cNvSpPr>
            <a:spLocks noGrp="1"/>
          </p:cNvSpPr>
          <p:nvPr>
            <p:ph type="sldNum" sz="quarter" idx="12"/>
          </p:nvPr>
        </p:nvSpPr>
        <p:spPr/>
        <p:txBody>
          <a:bodyPr/>
          <a:lstStyle/>
          <a:p>
            <a:fld id="{626DC474-6C23-481D-9985-10FF208078D5}" type="slidenum">
              <a:rPr lang="en-US" smtClean="0"/>
              <a:t>39</a:t>
            </a:fld>
            <a:endParaRPr lang="en-US" dirty="0"/>
          </a:p>
        </p:txBody>
      </p:sp>
      <p:pic>
        <p:nvPicPr>
          <p:cNvPr id="3074" name="Picture 2" descr="Human induced pluripotent stem cell colony">
            <a:extLst>
              <a:ext uri="{FF2B5EF4-FFF2-40B4-BE49-F238E27FC236}">
                <a16:creationId xmlns:a16="http://schemas.microsoft.com/office/drawing/2014/main" id="{C049E01A-3356-B8E8-4B6F-E7BFE6A20A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1727" y="1737360"/>
            <a:ext cx="4022725" cy="4022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404CEE-AD14-1967-B08A-DD2822E4F9D7}"/>
              </a:ext>
            </a:extLst>
          </p:cNvPr>
          <p:cNvSpPr txBox="1"/>
          <p:nvPr/>
        </p:nvSpPr>
        <p:spPr>
          <a:xfrm>
            <a:off x="5450540" y="3105835"/>
            <a:ext cx="4688541" cy="461665"/>
          </a:xfrm>
          <a:prstGeom prst="rect">
            <a:avLst/>
          </a:prstGeom>
          <a:noFill/>
        </p:spPr>
        <p:txBody>
          <a:bodyPr wrap="square">
            <a:spAutoFit/>
          </a:bodyPr>
          <a:lstStyle/>
          <a:p>
            <a:r>
              <a:rPr lang="en-US" sz="1200" b="1" dirty="0">
                <a:effectLst/>
                <a:latin typeface="Times New Roman" panose="02020603050405020304" pitchFamily="18" charset="0"/>
                <a:cs typeface="Times New Roman" panose="02020603050405020304" pitchFamily="18" charset="0"/>
              </a:rPr>
              <a:t>Human induced pluripotent stem cell colony       </a:t>
            </a:r>
          </a:p>
          <a:p>
            <a:r>
              <a:rPr lang="en-US" sz="1200" b="1" dirty="0">
                <a:effectLst/>
                <a:latin typeface="Times New Roman" panose="02020603050405020304" pitchFamily="18" charset="0"/>
                <a:cs typeface="Times New Roman" panose="02020603050405020304" pitchFamily="18" charset="0"/>
              </a:rPr>
              <a:t>by </a:t>
            </a:r>
            <a:r>
              <a:rPr lang="en-US" sz="1200" b="1" dirty="0">
                <a:effectLst/>
                <a:latin typeface="Times New Roman" panose="02020603050405020304" pitchFamily="18" charset="0"/>
                <a:cs typeface="Times New Roman" panose="02020603050405020304" pitchFamily="18" charset="0"/>
                <a:hlinkClick r:id="rId3"/>
              </a:rPr>
              <a:t>National Institutes of Health (NIH)</a:t>
            </a:r>
            <a:endParaRPr lang="en-US" sz="1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906047"/>
      </p:ext>
    </p:extLst>
  </p:cSld>
  <p:clrMapOvr>
    <a:masterClrMapping/>
  </p:clrMapOvr>
  <mc:AlternateContent xmlns:mc="http://schemas.openxmlformats.org/markup-compatibility/2006" xmlns:p14="http://schemas.microsoft.com/office/powerpoint/2010/main">
    <mc:Choice Requires="p14">
      <p:transition spd="slow" p14:dur="2000" advTm="14717"/>
    </mc:Choice>
    <mc:Fallback xmlns="">
      <p:transition spd="slow" advTm="147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9C68-0629-C4D6-8986-85460AC0971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Clinical Research</a:t>
            </a:r>
          </a:p>
        </p:txBody>
      </p:sp>
      <p:sp>
        <p:nvSpPr>
          <p:cNvPr id="3" name="Content Placeholder 2">
            <a:extLst>
              <a:ext uri="{FF2B5EF4-FFF2-40B4-BE49-F238E27FC236}">
                <a16:creationId xmlns:a16="http://schemas.microsoft.com/office/drawing/2014/main" id="{7A48FA2F-562A-EEAF-7701-857FE29D30A4}"/>
              </a:ext>
            </a:extLst>
          </p:cNvPr>
          <p:cNvSpPr>
            <a:spLocks noGrp="1"/>
          </p:cNvSpPr>
          <p:nvPr>
            <p:ph idx="1"/>
          </p:nvPr>
        </p:nvSpPr>
        <p:spPr/>
        <p:txBody>
          <a:bodyPr>
            <a:normAutofit lnSpcReduction="10000"/>
          </a:bodyPr>
          <a:lstStyle/>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The study of health and disease </a:t>
            </a:r>
            <a:r>
              <a:rPr lang="en-US" sz="4000" b="1" i="1" dirty="0">
                <a:solidFill>
                  <a:srgbClr val="FF0000"/>
                </a:solidFill>
                <a:latin typeface="Times New Roman" panose="02020603050405020304" pitchFamily="18" charset="0"/>
                <a:cs typeface="Times New Roman" panose="02020603050405020304" pitchFamily="18" charset="0"/>
              </a:rPr>
              <a:t>in people, all people</a:t>
            </a:r>
          </a:p>
          <a:p>
            <a:pPr marL="0" indent="0">
              <a:buNone/>
            </a:pPr>
            <a:endParaRPr lang="en-US" sz="4000"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5647C57-1334-CEEE-406E-62A23E52BAD5}"/>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F7DC1443-B883-C521-E9D7-A0873EC20974}"/>
              </a:ext>
            </a:extLst>
          </p:cNvPr>
          <p:cNvSpPr>
            <a:spLocks noGrp="1"/>
          </p:cNvSpPr>
          <p:nvPr>
            <p:ph type="sldNum" sz="quarter" idx="12"/>
          </p:nvPr>
        </p:nvSpPr>
        <p:spPr/>
        <p:txBody>
          <a:bodyPr/>
          <a:lstStyle/>
          <a:p>
            <a:fld id="{626DC474-6C23-481D-9985-10FF208078D5}" type="slidenum">
              <a:rPr lang="en-US" smtClean="0"/>
              <a:t>4</a:t>
            </a:fld>
            <a:endParaRPr lang="en-US" dirty="0"/>
          </a:p>
        </p:txBody>
      </p:sp>
      <p:pic>
        <p:nvPicPr>
          <p:cNvPr id="1026" name="Picture 2" descr="Creating a Culture of Diversity and Inclusion in the Workplace">
            <a:extLst>
              <a:ext uri="{FF2B5EF4-FFF2-40B4-BE49-F238E27FC236}">
                <a16:creationId xmlns:a16="http://schemas.microsoft.com/office/drawing/2014/main" id="{E6107369-BC4B-C962-E746-7509035DF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317" y="1938617"/>
            <a:ext cx="5558118" cy="248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32852"/>
      </p:ext>
    </p:extLst>
  </p:cSld>
  <p:clrMapOvr>
    <a:masterClrMapping/>
  </p:clrMapOvr>
  <mc:AlternateContent xmlns:mc="http://schemas.openxmlformats.org/markup-compatibility/2006" xmlns:p14="http://schemas.microsoft.com/office/powerpoint/2010/main">
    <mc:Choice Requires="p14">
      <p:transition spd="slow" p14:dur="2000" advTm="17165"/>
    </mc:Choice>
    <mc:Fallback xmlns="">
      <p:transition spd="slow" advTm="1716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73E2-7C40-3FC2-EA99-5A80C66C0AF7}"/>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 (Concern) I promised earlier</a:t>
            </a:r>
          </a:p>
        </p:txBody>
      </p:sp>
      <p:sp>
        <p:nvSpPr>
          <p:cNvPr id="3" name="Content Placeholder 2">
            <a:extLst>
              <a:ext uri="{FF2B5EF4-FFF2-40B4-BE49-F238E27FC236}">
                <a16:creationId xmlns:a16="http://schemas.microsoft.com/office/drawing/2014/main" id="{B759C31C-9FEF-DA8D-E6BE-4F095DEC3A81}"/>
              </a:ext>
            </a:extLst>
          </p:cNvPr>
          <p:cNvSpPr>
            <a:spLocks noGrp="1"/>
          </p:cNvSpPr>
          <p:nvPr>
            <p:ph idx="1"/>
          </p:nvPr>
        </p:nvSpPr>
        <p:spPr/>
        <p:txBody>
          <a:bodyPr/>
          <a:lstStyle/>
          <a:p>
            <a:pPr marL="0" marR="0" algn="ctr">
              <a:lnSpc>
                <a:spcPct val="107000"/>
              </a:lnSpc>
              <a:spcBef>
                <a:spcPts val="0"/>
              </a:spcBef>
              <a:spcAft>
                <a:spcPts val="800"/>
              </a:spcAft>
            </a:pPr>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warning about </a:t>
            </a:r>
            <a:r>
              <a:rPr lang="en-US" sz="1800" kern="0" dirty="0">
                <a:solidFill>
                  <a:srgbClr val="333333"/>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stem cell clinics</a:t>
            </a:r>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from the National Eye Institute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“Every day, researchers are learning new things about how stem cell treatments can help with eye health and vision loss. But some stem cell clinics are already advertising these treatments as ‘miracle cures’-without knowing if they work or if they are safe. And they may charge thousands of dollars for these unproven treatments, which aren’t covered by insurance.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If you are interested in getting stem cell treatment, talk to your doctor about it. He or she can help you understand if the treatment could be right for you. And they can find out if the treatment is FDA -approved or if there is a clinical trial you can join.”</a:t>
            </a:r>
            <a:r>
              <a:rPr lang="en-US" b="1" dirty="0">
                <a:effectLst/>
              </a:rPr>
              <a:t> </a:t>
            </a:r>
          </a:p>
          <a:p>
            <a:pPr marL="0" marR="0" indent="0">
              <a:lnSpc>
                <a:spcPct val="107000"/>
              </a:lnSpc>
              <a:spcBef>
                <a:spcPts val="0"/>
              </a:spcBef>
              <a:spcAft>
                <a:spcPts val="800"/>
              </a:spcAft>
              <a:buNone/>
            </a:pPr>
            <a:endParaRPr lang="en-US" dirty="0"/>
          </a:p>
        </p:txBody>
      </p:sp>
      <p:sp>
        <p:nvSpPr>
          <p:cNvPr id="4" name="Footer Placeholder 3">
            <a:extLst>
              <a:ext uri="{FF2B5EF4-FFF2-40B4-BE49-F238E27FC236}">
                <a16:creationId xmlns:a16="http://schemas.microsoft.com/office/drawing/2014/main" id="{DB54ABF2-1DB3-D962-95A6-57DB08F097C7}"/>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E7580760-0028-4140-5773-E6A45A50B849}"/>
              </a:ext>
            </a:extLst>
          </p:cNvPr>
          <p:cNvSpPr>
            <a:spLocks noGrp="1"/>
          </p:cNvSpPr>
          <p:nvPr>
            <p:ph type="sldNum" sz="quarter" idx="12"/>
          </p:nvPr>
        </p:nvSpPr>
        <p:spPr/>
        <p:txBody>
          <a:bodyPr/>
          <a:lstStyle/>
          <a:p>
            <a:fld id="{626DC474-6C23-481D-9985-10FF208078D5}" type="slidenum">
              <a:rPr lang="en-US" smtClean="0"/>
              <a:t>40</a:t>
            </a:fld>
            <a:endParaRPr lang="en-US" dirty="0"/>
          </a:p>
        </p:txBody>
      </p:sp>
    </p:spTree>
    <p:extLst>
      <p:ext uri="{BB962C8B-B14F-4D97-AF65-F5344CB8AC3E}">
        <p14:creationId xmlns:p14="http://schemas.microsoft.com/office/powerpoint/2010/main" val="425595050"/>
      </p:ext>
    </p:extLst>
  </p:cSld>
  <p:clrMapOvr>
    <a:masterClrMapping/>
  </p:clrMapOvr>
  <mc:AlternateContent xmlns:mc="http://schemas.openxmlformats.org/markup-compatibility/2006" xmlns:p14="http://schemas.microsoft.com/office/powerpoint/2010/main">
    <mc:Choice Requires="p14">
      <p:transition spd="slow" p14:dur="2000" advTm="71802"/>
    </mc:Choice>
    <mc:Fallback xmlns="">
      <p:transition spd="slow" advTm="71802"/>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746A-84B9-FEF3-773A-FC9456AD1A8B}"/>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 word about Implementation Science</a:t>
            </a:r>
          </a:p>
        </p:txBody>
      </p:sp>
      <p:sp>
        <p:nvSpPr>
          <p:cNvPr id="3" name="Content Placeholder 2">
            <a:extLst>
              <a:ext uri="{FF2B5EF4-FFF2-40B4-BE49-F238E27FC236}">
                <a16:creationId xmlns:a16="http://schemas.microsoft.com/office/drawing/2014/main" id="{12B59BD0-01E1-F52A-0B6A-EA21AA2E4BD7}"/>
              </a:ext>
            </a:extLst>
          </p:cNvPr>
          <p:cNvSpPr>
            <a:spLocks noGrp="1"/>
          </p:cNvSpPr>
          <p:nvPr>
            <p:ph idx="1"/>
          </p:nvPr>
        </p:nvSpPr>
        <p:spPr/>
        <p:txBody>
          <a:bodyPr>
            <a:normAutofit fontScale="92500" lnSpcReduction="10000"/>
          </a:bodyPr>
          <a:lstStyle/>
          <a:p>
            <a:pPr algn="ctr"/>
            <a:r>
              <a:rPr lang="en-US" sz="3200" dirty="0">
                <a:solidFill>
                  <a:srgbClr val="FF0000"/>
                </a:solidFill>
                <a:latin typeface="Times New Roman" panose="02020603050405020304" pitchFamily="18" charset="0"/>
                <a:cs typeface="Times New Roman" panose="02020603050405020304" pitchFamily="18" charset="0"/>
              </a:rPr>
              <a:t>“The 17 Year Issue”</a:t>
            </a:r>
          </a:p>
          <a:p>
            <a:r>
              <a:rPr lang="en-US" sz="2400" dirty="0">
                <a:latin typeface="Times New Roman" panose="02020603050405020304" pitchFamily="18" charset="0"/>
                <a:cs typeface="Times New Roman" panose="02020603050405020304" pitchFamily="18" charset="0"/>
              </a:rPr>
              <a:t>“It takes an Average of 17 Years for Evidence to Change Practice-the Burgeoning Field of Implementation Science Seeks to Speed Things Up.” * Rita Rubin</a:t>
            </a:r>
          </a:p>
          <a:p>
            <a:r>
              <a:rPr lang="en-US" sz="2400" dirty="0">
                <a:latin typeface="Times New Roman" panose="02020603050405020304" pitchFamily="18" charset="0"/>
                <a:cs typeface="Times New Roman" panose="02020603050405020304" pitchFamily="18" charset="0"/>
              </a:rPr>
              <a:t>“Colorectal cancer screening with an at-home stool test is more convenient than with a colonoscopy, but an abnormal result on the former still requires a follow-up with the later.”</a:t>
            </a:r>
          </a:p>
          <a:p>
            <a:r>
              <a:rPr lang="en-US" dirty="0">
                <a:solidFill>
                  <a:srgbClr val="FF0000"/>
                </a:solidFill>
                <a:latin typeface="Times New Roman" panose="02020603050405020304" pitchFamily="18" charset="0"/>
                <a:cs typeface="Times New Roman" panose="02020603050405020304" pitchFamily="18" charset="0"/>
              </a:rPr>
              <a:t>Only about </a:t>
            </a:r>
            <a:r>
              <a:rPr lang="en-US" b="1" i="1" dirty="0">
                <a:solidFill>
                  <a:srgbClr val="FF0000"/>
                </a:solidFill>
                <a:latin typeface="Times New Roman" panose="02020603050405020304" pitchFamily="18" charset="0"/>
                <a:cs typeface="Times New Roman" panose="02020603050405020304" pitchFamily="18" charset="0"/>
              </a:rPr>
              <a:t>half </a:t>
            </a:r>
            <a:r>
              <a:rPr lang="en-US" dirty="0">
                <a:latin typeface="Times New Roman" panose="02020603050405020304" pitchFamily="18" charset="0"/>
                <a:cs typeface="Times New Roman" panose="02020603050405020304" pitchFamily="18" charset="0"/>
              </a:rPr>
              <a:t>of those with the abnormal at-home test get a follow-up colonoscopy within a year. (Rachel Issaka, MD. MAS, University of Washington gastroenterologist  in this interview), “ . . . implementation science is really trying to close the gap between what we know and what we do.”</a:t>
            </a:r>
          </a:p>
          <a:p>
            <a:endParaRPr lang="en-US" dirty="0"/>
          </a:p>
          <a:p>
            <a:r>
              <a:rPr lang="en-US" sz="1600" dirty="0"/>
              <a:t>*</a:t>
            </a:r>
            <a:r>
              <a:rPr lang="en-US" sz="1600" dirty="0">
                <a:latin typeface="Times New Roman" panose="02020603050405020304" pitchFamily="18" charset="0"/>
                <a:cs typeface="Times New Roman" panose="02020603050405020304" pitchFamily="18" charset="0"/>
              </a:rPr>
              <a:t>JAMA. Published online April 5, 2023. doi:10.1001/jama.2023.4387</a:t>
            </a:r>
          </a:p>
          <a:p>
            <a:endParaRPr lang="en-US" dirty="0"/>
          </a:p>
        </p:txBody>
      </p:sp>
      <p:sp>
        <p:nvSpPr>
          <p:cNvPr id="4" name="Footer Placeholder 3">
            <a:extLst>
              <a:ext uri="{FF2B5EF4-FFF2-40B4-BE49-F238E27FC236}">
                <a16:creationId xmlns:a16="http://schemas.microsoft.com/office/drawing/2014/main" id="{1D38F935-E95F-A642-90BC-85C2AA1739F1}"/>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9BC7B40A-85FD-1FC4-B771-E8ECFDDE0518}"/>
              </a:ext>
            </a:extLst>
          </p:cNvPr>
          <p:cNvSpPr>
            <a:spLocks noGrp="1"/>
          </p:cNvSpPr>
          <p:nvPr>
            <p:ph type="sldNum" sz="quarter" idx="12"/>
          </p:nvPr>
        </p:nvSpPr>
        <p:spPr/>
        <p:txBody>
          <a:bodyPr/>
          <a:lstStyle/>
          <a:p>
            <a:fld id="{626DC474-6C23-481D-9985-10FF208078D5}" type="slidenum">
              <a:rPr lang="en-US" smtClean="0"/>
              <a:t>41</a:t>
            </a:fld>
            <a:endParaRPr lang="en-US" dirty="0"/>
          </a:p>
        </p:txBody>
      </p:sp>
    </p:spTree>
    <p:extLst>
      <p:ext uri="{BB962C8B-B14F-4D97-AF65-F5344CB8AC3E}">
        <p14:creationId xmlns:p14="http://schemas.microsoft.com/office/powerpoint/2010/main" val="1203689505"/>
      </p:ext>
    </p:extLst>
  </p:cSld>
  <p:clrMapOvr>
    <a:masterClrMapping/>
  </p:clrMapOvr>
  <mc:AlternateContent xmlns:mc="http://schemas.openxmlformats.org/markup-compatibility/2006" xmlns:p14="http://schemas.microsoft.com/office/powerpoint/2010/main">
    <mc:Choice Requires="p14">
      <p:transition spd="slow" p14:dur="2000" advTm="97745"/>
    </mc:Choice>
    <mc:Fallback xmlns="">
      <p:transition spd="slow" advTm="9774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1E5233-2AAE-A234-B775-B17C9DEB116E}"/>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How do I find out about specific clinical trails?</a:t>
            </a:r>
          </a:p>
        </p:txBody>
      </p:sp>
      <p:sp>
        <p:nvSpPr>
          <p:cNvPr id="4" name="Footer Placeholder 3">
            <a:extLst>
              <a:ext uri="{FF2B5EF4-FFF2-40B4-BE49-F238E27FC236}">
                <a16:creationId xmlns:a16="http://schemas.microsoft.com/office/drawing/2014/main" id="{07995495-5B25-CCBC-59F6-3B6B75E0A2D1}"/>
              </a:ext>
            </a:extLst>
          </p:cNvPr>
          <p:cNvSpPr>
            <a:spLocks noGrp="1"/>
          </p:cNvSpPr>
          <p:nvPr>
            <p:ph type="ftr" sz="quarter" idx="11"/>
          </p:nvPr>
        </p:nvSpPr>
        <p:spPr/>
        <p:txBody>
          <a:bodyPr/>
          <a:lstStyle/>
          <a:p>
            <a:r>
              <a:rPr lang="en-US"/>
              <a:t>Marin P. Allen, Ph.D.  10/13/23</a:t>
            </a:r>
            <a:endParaRPr lang="en-US" dirty="0"/>
          </a:p>
        </p:txBody>
      </p:sp>
      <p:sp>
        <p:nvSpPr>
          <p:cNvPr id="5" name="Slide Number Placeholder 4">
            <a:extLst>
              <a:ext uri="{FF2B5EF4-FFF2-40B4-BE49-F238E27FC236}">
                <a16:creationId xmlns:a16="http://schemas.microsoft.com/office/drawing/2014/main" id="{66F91557-A83C-82B4-3CF0-8F430B262DB8}"/>
              </a:ext>
            </a:extLst>
          </p:cNvPr>
          <p:cNvSpPr>
            <a:spLocks noGrp="1"/>
          </p:cNvSpPr>
          <p:nvPr>
            <p:ph type="sldNum" sz="quarter" idx="12"/>
          </p:nvPr>
        </p:nvSpPr>
        <p:spPr/>
        <p:txBody>
          <a:bodyPr/>
          <a:lstStyle/>
          <a:p>
            <a:fld id="{626DC474-6C23-481D-9985-10FF208078D5}" type="slidenum">
              <a:rPr lang="en-US" smtClean="0"/>
              <a:t>42</a:t>
            </a:fld>
            <a:endParaRPr lang="en-US" dirty="0"/>
          </a:p>
        </p:txBody>
      </p:sp>
    </p:spTree>
    <p:extLst>
      <p:ext uri="{BB962C8B-B14F-4D97-AF65-F5344CB8AC3E}">
        <p14:creationId xmlns:p14="http://schemas.microsoft.com/office/powerpoint/2010/main" val="3459674526"/>
      </p:ext>
    </p:extLst>
  </p:cSld>
  <p:clrMapOvr>
    <a:masterClrMapping/>
  </p:clrMapOvr>
  <mc:AlternateContent xmlns:mc="http://schemas.openxmlformats.org/markup-compatibility/2006" xmlns:p14="http://schemas.microsoft.com/office/powerpoint/2010/main">
    <mc:Choice Requires="p14">
      <p:transition spd="slow" p14:dur="2000" advTm="10629"/>
    </mc:Choice>
    <mc:Fallback xmlns="">
      <p:transition spd="slow" advTm="1062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B3E2-C257-74B2-317D-C2F317183A86}"/>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ClinicalTrials.gov  a “Need-to-Know-About” Resource</a:t>
            </a:r>
          </a:p>
        </p:txBody>
      </p:sp>
      <p:sp>
        <p:nvSpPr>
          <p:cNvPr id="4" name="Footer Placeholder 3">
            <a:extLst>
              <a:ext uri="{FF2B5EF4-FFF2-40B4-BE49-F238E27FC236}">
                <a16:creationId xmlns:a16="http://schemas.microsoft.com/office/drawing/2014/main" id="{1F67E638-5CA7-4F3D-EA86-765B4D03E098}"/>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4853418B-54A9-03BE-F275-EDAAEF0748B4}"/>
              </a:ext>
            </a:extLst>
          </p:cNvPr>
          <p:cNvSpPr>
            <a:spLocks noGrp="1"/>
          </p:cNvSpPr>
          <p:nvPr>
            <p:ph type="sldNum" sz="quarter" idx="12"/>
          </p:nvPr>
        </p:nvSpPr>
        <p:spPr/>
        <p:txBody>
          <a:bodyPr/>
          <a:lstStyle/>
          <a:p>
            <a:fld id="{626DC474-6C23-481D-9985-10FF208078D5}" type="slidenum">
              <a:rPr lang="en-US" smtClean="0"/>
              <a:t>43</a:t>
            </a:fld>
            <a:endParaRPr lang="en-US" dirty="0"/>
          </a:p>
        </p:txBody>
      </p:sp>
      <p:pic>
        <p:nvPicPr>
          <p:cNvPr id="6" name="Picture 4" descr="Court Rules More Trial Data Must Be Posted On ClinicalTrials.gov :: Medtech  Insight">
            <a:extLst>
              <a:ext uri="{FF2B5EF4-FFF2-40B4-BE49-F238E27FC236}">
                <a16:creationId xmlns:a16="http://schemas.microsoft.com/office/drawing/2014/main" id="{2923A5DA-148C-92A9-ACD1-7BC416C6D5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7413" y="3057525"/>
            <a:ext cx="5350254" cy="299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859909"/>
      </p:ext>
    </p:extLst>
  </p:cSld>
  <p:clrMapOvr>
    <a:masterClrMapping/>
  </p:clrMapOvr>
  <mc:AlternateContent xmlns:mc="http://schemas.openxmlformats.org/markup-compatibility/2006" xmlns:p14="http://schemas.microsoft.com/office/powerpoint/2010/main">
    <mc:Choice Requires="p14">
      <p:transition spd="slow" p14:dur="2000" advTm="13016"/>
    </mc:Choice>
    <mc:Fallback xmlns="">
      <p:transition spd="slow" advTm="1301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DA2-DF92-43CE-30DA-E37B00D12D6F}"/>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ClinicalTrials.gov  is a </a:t>
            </a:r>
            <a:r>
              <a:rPr lang="en-US" sz="3600" dirty="0">
                <a:solidFill>
                  <a:srgbClr val="FF0000"/>
                </a:solidFill>
                <a:latin typeface="Times New Roman" panose="02020603050405020304" pitchFamily="18" charset="0"/>
                <a:cs typeface="Times New Roman" panose="02020603050405020304" pitchFamily="18" charset="0"/>
              </a:rPr>
              <a:t>website</a:t>
            </a:r>
            <a:r>
              <a:rPr lang="en-US" sz="3600" dirty="0">
                <a:latin typeface="Times New Roman" panose="02020603050405020304" pitchFamily="18" charset="0"/>
                <a:cs typeface="Times New Roman" panose="02020603050405020304" pitchFamily="18" charset="0"/>
              </a:rPr>
              <a:t> and a </a:t>
            </a:r>
            <a:r>
              <a:rPr lang="en-US" sz="3600" dirty="0">
                <a:solidFill>
                  <a:srgbClr val="FF0000"/>
                </a:solidFill>
                <a:latin typeface="Times New Roman" panose="02020603050405020304" pitchFamily="18" charset="0"/>
                <a:cs typeface="Times New Roman" panose="02020603050405020304" pitchFamily="18" charset="0"/>
              </a:rPr>
              <a:t>database</a:t>
            </a:r>
          </a:p>
        </p:txBody>
      </p:sp>
      <p:sp>
        <p:nvSpPr>
          <p:cNvPr id="3" name="Content Placeholder 2">
            <a:extLst>
              <a:ext uri="{FF2B5EF4-FFF2-40B4-BE49-F238E27FC236}">
                <a16:creationId xmlns:a16="http://schemas.microsoft.com/office/drawing/2014/main" id="{D48FB68E-C2D3-905D-DB3C-33D46255C833}"/>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Content:</a:t>
            </a:r>
            <a:r>
              <a:rPr lang="en-US" dirty="0">
                <a:latin typeface="Times New Roman" panose="02020603050405020304" pitchFamily="18" charset="0"/>
                <a:cs typeface="Times New Roman" panose="02020603050405020304" pitchFamily="18" charset="0"/>
              </a:rPr>
              <a:t> Provides information about clinical studies </a:t>
            </a:r>
          </a:p>
          <a:p>
            <a:r>
              <a:rPr lang="en-US" b="1" dirty="0">
                <a:latin typeface="Times New Roman" panose="02020603050405020304" pitchFamily="18" charset="0"/>
                <a:cs typeface="Times New Roman" panose="02020603050405020304" pitchFamily="18" charset="0"/>
              </a:rPr>
              <a:t>Users:</a:t>
            </a:r>
            <a:r>
              <a:rPr lang="en-US" dirty="0">
                <a:latin typeface="Times New Roman" panose="02020603050405020304" pitchFamily="18" charset="0"/>
                <a:cs typeface="Times New Roman" panose="02020603050405020304" pitchFamily="18" charset="0"/>
              </a:rPr>
              <a:t>  the public (including potential research volunteers), researchers, and health care professionals</a:t>
            </a:r>
          </a:p>
          <a:p>
            <a:r>
              <a:rPr lang="en-US" b="1" dirty="0">
                <a:latin typeface="Times New Roman" panose="02020603050405020304" pitchFamily="18" charset="0"/>
                <a:cs typeface="Times New Roman" panose="02020603050405020304" pitchFamily="18" charset="0"/>
              </a:rPr>
              <a:t>Submissions:</a:t>
            </a:r>
            <a:r>
              <a:rPr lang="en-US" dirty="0">
                <a:latin typeface="Times New Roman" panose="02020603050405020304" pitchFamily="18" charset="0"/>
                <a:cs typeface="Times New Roman" panose="02020603050405020304" pitchFamily="18" charset="0"/>
              </a:rPr>
              <a:t> Sponsors or researchers provide information about their studies</a:t>
            </a:r>
          </a:p>
          <a:p>
            <a:r>
              <a:rPr lang="en-US" b="1" dirty="0">
                <a:latin typeface="Times New Roman" panose="02020603050405020304" pitchFamily="18" charset="0"/>
                <a:cs typeface="Times New Roman" panose="02020603050405020304" pitchFamily="18" charset="0"/>
              </a:rPr>
              <a:t>Scope: s</a:t>
            </a:r>
            <a:r>
              <a:rPr lang="en-US" dirty="0">
                <a:latin typeface="Times New Roman" panose="02020603050405020304" pitchFamily="18" charset="0"/>
                <a:cs typeface="Times New Roman" panose="02020603050405020304" pitchFamily="18" charset="0"/>
              </a:rPr>
              <a:t>tudies from the entire United States and from more than 200 nations around the world</a:t>
            </a:r>
          </a:p>
          <a:p>
            <a:r>
              <a:rPr lang="en-US" b="1" dirty="0">
                <a:latin typeface="Times New Roman" panose="02020603050405020304" pitchFamily="18" charset="0"/>
                <a:cs typeface="Times New Roman" panose="02020603050405020304" pitchFamily="18" charset="0"/>
              </a:rPr>
              <a:t>Frequency of new study listing: </a:t>
            </a:r>
            <a:r>
              <a:rPr lang="en-US" dirty="0">
                <a:latin typeface="Times New Roman" panose="02020603050405020304" pitchFamily="18" charset="0"/>
                <a:cs typeface="Times New Roman" panose="02020603050405020304" pitchFamily="18" charset="0"/>
              </a:rPr>
              <a:t>almost every day</a:t>
            </a:r>
          </a:p>
          <a:p>
            <a:r>
              <a:rPr lang="en-US" b="1" dirty="0">
                <a:latin typeface="Times New Roman" panose="02020603050405020304" pitchFamily="18" charset="0"/>
                <a:cs typeface="Times New Roman" panose="02020603050405020304" pitchFamily="18" charset="0"/>
              </a:rPr>
              <a:t>Database includes results and contact information on studies.</a:t>
            </a:r>
          </a:p>
          <a:p>
            <a:r>
              <a:rPr lang="en-US" b="1" dirty="0">
                <a:solidFill>
                  <a:srgbClr val="FF0000"/>
                </a:solidFill>
                <a:highlight>
                  <a:srgbClr val="FFFF00"/>
                </a:highlight>
                <a:latin typeface="Times New Roman" panose="02020603050405020304" pitchFamily="18" charset="0"/>
                <a:cs typeface="Times New Roman" panose="02020603050405020304" pitchFamily="18" charset="0"/>
              </a:rPr>
              <a:t>The study record </a:t>
            </a:r>
            <a:r>
              <a:rPr lang="en-US" b="1" dirty="0">
                <a:highlight>
                  <a:srgbClr val="FFFF00"/>
                </a:highlight>
                <a:latin typeface="Times New Roman" panose="02020603050405020304" pitchFamily="18" charset="0"/>
                <a:cs typeface="Times New Roman" panose="02020603050405020304" pitchFamily="18" charset="0"/>
              </a:rPr>
              <a:t>is all the information submitted about a study. Information about each study is </a:t>
            </a:r>
            <a:r>
              <a:rPr lang="en-US" b="1" dirty="0">
                <a:solidFill>
                  <a:srgbClr val="FF0000"/>
                </a:solidFill>
                <a:highlight>
                  <a:srgbClr val="FFFF00"/>
                </a:highlight>
                <a:latin typeface="Times New Roman" panose="02020603050405020304" pitchFamily="18" charset="0"/>
                <a:cs typeface="Times New Roman" panose="02020603050405020304" pitchFamily="18" charset="0"/>
              </a:rPr>
              <a:t>permanently</a:t>
            </a:r>
            <a:r>
              <a:rPr lang="en-US" b="1" dirty="0">
                <a:highlight>
                  <a:srgbClr val="FFFF00"/>
                </a:highlight>
                <a:latin typeface="Times New Roman" panose="02020603050405020304" pitchFamily="18" charset="0"/>
                <a:cs typeface="Times New Roman" panose="02020603050405020304" pitchFamily="18" charset="0"/>
              </a:rPr>
              <a:t> available.</a:t>
            </a:r>
          </a:p>
        </p:txBody>
      </p:sp>
      <p:sp>
        <p:nvSpPr>
          <p:cNvPr id="4" name="Footer Placeholder 3">
            <a:extLst>
              <a:ext uri="{FF2B5EF4-FFF2-40B4-BE49-F238E27FC236}">
                <a16:creationId xmlns:a16="http://schemas.microsoft.com/office/drawing/2014/main" id="{04273E24-1E76-6B87-C33A-99F3E7D6A9E9}"/>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8DB077E6-602C-66FC-15C0-B7E139148514}"/>
              </a:ext>
            </a:extLst>
          </p:cNvPr>
          <p:cNvSpPr>
            <a:spLocks noGrp="1"/>
          </p:cNvSpPr>
          <p:nvPr>
            <p:ph type="sldNum" sz="quarter" idx="12"/>
          </p:nvPr>
        </p:nvSpPr>
        <p:spPr/>
        <p:txBody>
          <a:bodyPr/>
          <a:lstStyle/>
          <a:p>
            <a:fld id="{626DC474-6C23-481D-9985-10FF208078D5}" type="slidenum">
              <a:rPr lang="en-US" smtClean="0"/>
              <a:t>44</a:t>
            </a:fld>
            <a:endParaRPr lang="en-US" dirty="0"/>
          </a:p>
        </p:txBody>
      </p:sp>
    </p:spTree>
    <p:extLst>
      <p:ext uri="{BB962C8B-B14F-4D97-AF65-F5344CB8AC3E}">
        <p14:creationId xmlns:p14="http://schemas.microsoft.com/office/powerpoint/2010/main" val="1636524065"/>
      </p:ext>
    </p:extLst>
  </p:cSld>
  <p:clrMapOvr>
    <a:masterClrMapping/>
  </p:clrMapOvr>
  <mc:AlternateContent xmlns:mc="http://schemas.openxmlformats.org/markup-compatibility/2006" xmlns:p14="http://schemas.microsoft.com/office/powerpoint/2010/main">
    <mc:Choice Requires="p14">
      <p:transition spd="slow" p14:dur="2000" advTm="92807"/>
    </mc:Choice>
    <mc:Fallback xmlns="">
      <p:transition spd="slow" advTm="92807"/>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A6E1-038B-7B2F-F0FA-C6E947EADF0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What’s in a study record?</a:t>
            </a:r>
          </a:p>
        </p:txBody>
      </p:sp>
      <p:sp>
        <p:nvSpPr>
          <p:cNvPr id="3" name="Content Placeholder 2">
            <a:extLst>
              <a:ext uri="{FF2B5EF4-FFF2-40B4-BE49-F238E27FC236}">
                <a16:creationId xmlns:a16="http://schemas.microsoft.com/office/drawing/2014/main" id="{A67A55D9-CDD7-4C0B-F867-72CA3F77A08F}"/>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-study name and description</a:t>
            </a:r>
          </a:p>
          <a:p>
            <a:r>
              <a:rPr lang="en-US" sz="2400" dirty="0">
                <a:latin typeface="Times New Roman" panose="02020603050405020304" pitchFamily="18" charset="0"/>
                <a:cs typeface="Times New Roman" panose="02020603050405020304" pitchFamily="18" charset="0"/>
              </a:rPr>
              <a:t>-person or organization responsible for the study (sponsor or investigator)</a:t>
            </a:r>
          </a:p>
          <a:p>
            <a:r>
              <a:rPr lang="en-US" sz="2400" dirty="0">
                <a:latin typeface="Times New Roman" panose="02020603050405020304" pitchFamily="18" charset="0"/>
                <a:cs typeface="Times New Roman" panose="02020603050405020304" pitchFamily="18" charset="0"/>
              </a:rPr>
              <a:t>-people or organizations that fund or provide support for the study</a:t>
            </a:r>
          </a:p>
          <a:p>
            <a:r>
              <a:rPr lang="en-US" sz="2400" dirty="0">
                <a:latin typeface="Times New Roman" panose="02020603050405020304" pitchFamily="18" charset="0"/>
                <a:cs typeface="Times New Roman" panose="02020603050405020304" pitchFamily="18" charset="0"/>
              </a:rPr>
              <a:t>-disease or health problem studied</a:t>
            </a:r>
          </a:p>
          <a:p>
            <a:r>
              <a:rPr lang="en-US" sz="2400" dirty="0">
                <a:latin typeface="Times New Roman" panose="02020603050405020304" pitchFamily="18" charset="0"/>
                <a:cs typeface="Times New Roman" panose="02020603050405020304" pitchFamily="18" charset="0"/>
              </a:rPr>
              <a:t>-start and end dates</a:t>
            </a:r>
          </a:p>
          <a:p>
            <a:r>
              <a:rPr lang="en-US" sz="2400" dirty="0">
                <a:latin typeface="Times New Roman" panose="02020603050405020304" pitchFamily="18" charset="0"/>
                <a:cs typeface="Times New Roman" panose="02020603050405020304" pitchFamily="18" charset="0"/>
              </a:rPr>
              <a:t>-locations</a:t>
            </a:r>
          </a:p>
          <a:p>
            <a:endParaRPr lang="en-US" dirty="0"/>
          </a:p>
        </p:txBody>
      </p:sp>
      <p:sp>
        <p:nvSpPr>
          <p:cNvPr id="4" name="Footer Placeholder 3">
            <a:extLst>
              <a:ext uri="{FF2B5EF4-FFF2-40B4-BE49-F238E27FC236}">
                <a16:creationId xmlns:a16="http://schemas.microsoft.com/office/drawing/2014/main" id="{4106901F-55DC-0A38-B374-AF9439A6C7E0}"/>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C5613F3B-9ED9-7BD3-59DF-DCF9A13DC1E4}"/>
              </a:ext>
            </a:extLst>
          </p:cNvPr>
          <p:cNvSpPr>
            <a:spLocks noGrp="1"/>
          </p:cNvSpPr>
          <p:nvPr>
            <p:ph type="sldNum" sz="quarter" idx="12"/>
          </p:nvPr>
        </p:nvSpPr>
        <p:spPr/>
        <p:txBody>
          <a:bodyPr/>
          <a:lstStyle/>
          <a:p>
            <a:fld id="{626DC474-6C23-481D-9985-10FF208078D5}" type="slidenum">
              <a:rPr lang="en-US" smtClean="0"/>
              <a:t>45</a:t>
            </a:fld>
            <a:endParaRPr lang="en-US" dirty="0"/>
          </a:p>
        </p:txBody>
      </p:sp>
    </p:spTree>
    <p:extLst>
      <p:ext uri="{BB962C8B-B14F-4D97-AF65-F5344CB8AC3E}">
        <p14:creationId xmlns:p14="http://schemas.microsoft.com/office/powerpoint/2010/main" val="3832705927"/>
      </p:ext>
    </p:extLst>
  </p:cSld>
  <p:clrMapOvr>
    <a:masterClrMapping/>
  </p:clrMapOvr>
  <mc:AlternateContent xmlns:mc="http://schemas.openxmlformats.org/markup-compatibility/2006" xmlns:p14="http://schemas.microsoft.com/office/powerpoint/2010/main">
    <mc:Choice Requires="p14">
      <p:transition spd="slow" p14:dur="2000" advTm="15544"/>
    </mc:Choice>
    <mc:Fallback xmlns="">
      <p:transition spd="slow" advTm="1554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70D-B391-1423-7222-38C0B53CC00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specific information about the study?</a:t>
            </a:r>
          </a:p>
        </p:txBody>
      </p:sp>
      <p:sp>
        <p:nvSpPr>
          <p:cNvPr id="3" name="Content Placeholder 2">
            <a:extLst>
              <a:ext uri="{FF2B5EF4-FFF2-40B4-BE49-F238E27FC236}">
                <a16:creationId xmlns:a16="http://schemas.microsoft.com/office/drawing/2014/main" id="{A7AA5F30-2A6E-2A8B-7F7F-373CE857622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-Who can or cannot join the study (eligibility criteria)</a:t>
            </a:r>
          </a:p>
          <a:p>
            <a:r>
              <a:rPr lang="en-US" dirty="0">
                <a:latin typeface="Times New Roman" panose="02020603050405020304" pitchFamily="18" charset="0"/>
                <a:cs typeface="Times New Roman" panose="02020603050405020304" pitchFamily="18" charset="0"/>
              </a:rPr>
              <a:t>-How many participants are needed</a:t>
            </a:r>
          </a:p>
          <a:p>
            <a:r>
              <a:rPr lang="en-US" dirty="0">
                <a:latin typeface="Times New Roman" panose="02020603050405020304" pitchFamily="18" charset="0"/>
                <a:cs typeface="Times New Roman" panose="02020603050405020304" pitchFamily="18" charset="0"/>
              </a:rPr>
              <a:t>-A description of the intervention (s) that may be given (such as a drug, medical device, or behavior</a:t>
            </a:r>
          </a:p>
          <a:p>
            <a:r>
              <a:rPr lang="en-US" dirty="0">
                <a:latin typeface="Times New Roman" panose="02020603050405020304" pitchFamily="18" charset="0"/>
                <a:cs typeface="Times New Roman" panose="02020603050405020304" pitchFamily="18" charset="0"/>
              </a:rPr>
              <a:t>-What researchers want to learn and how they will measure it</a:t>
            </a:r>
          </a:p>
          <a:p>
            <a:r>
              <a:rPr lang="en-US" dirty="0">
                <a:latin typeface="Times New Roman" panose="02020603050405020304" pitchFamily="18" charset="0"/>
                <a:cs typeface="Times New Roman" panose="02020603050405020304" pitchFamily="18" charset="0"/>
              </a:rPr>
              <a:t>-How to contact the study staff</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Some, but not all records contain the groups of participants e.g. average age, etc. (no personally-identifiable information) findings from the study; summary of any health problems called adverse events and the study protocol, analysis plan, and the informed consent form.</a:t>
            </a:r>
          </a:p>
        </p:txBody>
      </p:sp>
      <p:sp>
        <p:nvSpPr>
          <p:cNvPr id="4" name="Footer Placeholder 3">
            <a:extLst>
              <a:ext uri="{FF2B5EF4-FFF2-40B4-BE49-F238E27FC236}">
                <a16:creationId xmlns:a16="http://schemas.microsoft.com/office/drawing/2014/main" id="{6956FD51-3FC5-187D-1B1C-630513DCA76B}"/>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6BC2239F-C2CB-8DC2-9B03-46BE1C1CF8D8}"/>
              </a:ext>
            </a:extLst>
          </p:cNvPr>
          <p:cNvSpPr>
            <a:spLocks noGrp="1"/>
          </p:cNvSpPr>
          <p:nvPr>
            <p:ph type="sldNum" sz="quarter" idx="12"/>
          </p:nvPr>
        </p:nvSpPr>
        <p:spPr/>
        <p:txBody>
          <a:bodyPr/>
          <a:lstStyle/>
          <a:p>
            <a:fld id="{626DC474-6C23-481D-9985-10FF208078D5}" type="slidenum">
              <a:rPr lang="en-US" smtClean="0"/>
              <a:t>46</a:t>
            </a:fld>
            <a:endParaRPr lang="en-US" dirty="0"/>
          </a:p>
        </p:txBody>
      </p:sp>
    </p:spTree>
    <p:extLst>
      <p:ext uri="{BB962C8B-B14F-4D97-AF65-F5344CB8AC3E}">
        <p14:creationId xmlns:p14="http://schemas.microsoft.com/office/powerpoint/2010/main" val="4100314562"/>
      </p:ext>
    </p:extLst>
  </p:cSld>
  <p:clrMapOvr>
    <a:masterClrMapping/>
  </p:clrMapOvr>
  <mc:AlternateContent xmlns:mc="http://schemas.openxmlformats.org/markup-compatibility/2006" xmlns:p14="http://schemas.microsoft.com/office/powerpoint/2010/main">
    <mc:Choice Requires="p14">
      <p:transition spd="slow" p14:dur="2000" advTm="52774"/>
    </mc:Choice>
    <mc:Fallback xmlns="">
      <p:transition spd="slow" advTm="52774"/>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20C9AD-F7D3-16FA-A4F4-3E1B489957A3}"/>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E33792A3-1F89-7F24-41BE-09ADA414ED42}"/>
              </a:ext>
            </a:extLst>
          </p:cNvPr>
          <p:cNvSpPr>
            <a:spLocks noGrp="1"/>
          </p:cNvSpPr>
          <p:nvPr>
            <p:ph type="sldNum" sz="quarter" idx="12"/>
          </p:nvPr>
        </p:nvSpPr>
        <p:spPr/>
        <p:txBody>
          <a:bodyPr/>
          <a:lstStyle/>
          <a:p>
            <a:fld id="{626DC474-6C23-481D-9985-10FF208078D5}" type="slidenum">
              <a:rPr lang="en-US" smtClean="0"/>
              <a:t>47</a:t>
            </a:fld>
            <a:endParaRPr lang="en-US" dirty="0"/>
          </a:p>
        </p:txBody>
      </p:sp>
      <p:pic>
        <p:nvPicPr>
          <p:cNvPr id="7" name="Content Placeholder 6">
            <a:extLst>
              <a:ext uri="{FF2B5EF4-FFF2-40B4-BE49-F238E27FC236}">
                <a16:creationId xmlns:a16="http://schemas.microsoft.com/office/drawing/2014/main" id="{E514DAC9-BC2F-352A-C2FE-8787C801ABBD}"/>
              </a:ext>
            </a:extLst>
          </p:cNvPr>
          <p:cNvPicPr>
            <a:picLocks noGrp="1" noChangeAspect="1"/>
          </p:cNvPicPr>
          <p:nvPr>
            <p:ph idx="4294967295"/>
          </p:nvPr>
        </p:nvPicPr>
        <p:blipFill>
          <a:blip r:embed="rId2"/>
          <a:stretch>
            <a:fillRect/>
          </a:stretch>
        </p:blipFill>
        <p:spPr>
          <a:xfrm>
            <a:off x="511324" y="33090"/>
            <a:ext cx="11693517" cy="6285823"/>
          </a:xfrm>
        </p:spPr>
      </p:pic>
    </p:spTree>
    <p:extLst>
      <p:ext uri="{BB962C8B-B14F-4D97-AF65-F5344CB8AC3E}">
        <p14:creationId xmlns:p14="http://schemas.microsoft.com/office/powerpoint/2010/main" val="1804877185"/>
      </p:ext>
    </p:extLst>
  </p:cSld>
  <p:clrMapOvr>
    <a:masterClrMapping/>
  </p:clrMapOvr>
  <mc:AlternateContent xmlns:mc="http://schemas.openxmlformats.org/markup-compatibility/2006" xmlns:p14="http://schemas.microsoft.com/office/powerpoint/2010/main">
    <mc:Choice Requires="p14">
      <p:transition spd="slow" p14:dur="2000" advTm="8600"/>
    </mc:Choice>
    <mc:Fallback xmlns="">
      <p:transition spd="slow" advTm="86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9EA1-4354-CB9A-5065-5A25AE4654BF}"/>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Listening to the news about “breaking” research . . .</a:t>
            </a:r>
          </a:p>
        </p:txBody>
      </p:sp>
      <p:sp>
        <p:nvSpPr>
          <p:cNvPr id="3" name="Content Placeholder 2">
            <a:extLst>
              <a:ext uri="{FF2B5EF4-FFF2-40B4-BE49-F238E27FC236}">
                <a16:creationId xmlns:a16="http://schemas.microsoft.com/office/drawing/2014/main" id="{0DA08C29-6E61-DB12-96D3-8DE65C450165}"/>
              </a:ext>
            </a:extLst>
          </p:cNvPr>
          <p:cNvSpPr>
            <a:spLocks noGrp="1"/>
          </p:cNvSpPr>
          <p:nvPr>
            <p:ph idx="1"/>
          </p:nvPr>
        </p:nvSpPr>
        <p:spPr/>
        <p:txBody>
          <a:bodyPr/>
          <a:lstStyle/>
          <a:p>
            <a:endParaRPr lang="en-US" dirty="0"/>
          </a:p>
          <a:p>
            <a:endParaRPr lang="en-US" dirty="0"/>
          </a:p>
          <a:p>
            <a:r>
              <a:rPr lang="en-US" sz="2400" dirty="0">
                <a:latin typeface="Times New Roman" panose="02020603050405020304" pitchFamily="18" charset="0"/>
                <a:cs typeface="Times New Roman" panose="02020603050405020304" pitchFamily="18" charset="0"/>
              </a:rPr>
              <a:t>As you evaluate the progress you are hearing about, listen for one of two words, </a:t>
            </a:r>
            <a:r>
              <a:rPr lang="en-US" sz="2400" dirty="0">
                <a:solidFill>
                  <a:srgbClr val="C00000"/>
                </a:solidFill>
                <a:latin typeface="Times New Roman" panose="02020603050405020304" pitchFamily="18" charset="0"/>
                <a:cs typeface="Times New Roman" panose="02020603050405020304" pitchFamily="18" charset="0"/>
              </a:rPr>
              <a:t>“association”</a:t>
            </a:r>
            <a:r>
              <a:rPr lang="en-US" sz="2400" dirty="0">
                <a:latin typeface="Times New Roman" panose="02020603050405020304" pitchFamily="18" charset="0"/>
                <a:cs typeface="Times New Roman" panose="02020603050405020304" pitchFamily="18" charset="0"/>
              </a:rPr>
              <a:t> or </a:t>
            </a:r>
            <a:r>
              <a:rPr lang="en-US" sz="2400" dirty="0">
                <a:solidFill>
                  <a:srgbClr val="C00000"/>
                </a:solidFill>
                <a:latin typeface="Times New Roman" panose="02020603050405020304" pitchFamily="18" charset="0"/>
                <a:cs typeface="Times New Roman" panose="02020603050405020304" pitchFamily="18" charset="0"/>
              </a:rPr>
              <a:t>“causation.” </a:t>
            </a:r>
            <a:r>
              <a:rPr lang="en-US" sz="2400" dirty="0">
                <a:solidFill>
                  <a:schemeClr val="tx1"/>
                </a:solidFill>
                <a:latin typeface="Times New Roman" panose="02020603050405020304" pitchFamily="18" charset="0"/>
                <a:cs typeface="Times New Roman" panose="02020603050405020304" pitchFamily="18" charset="0"/>
              </a:rPr>
              <a:t>Just because two factors occur together, does not mean that one has caused the other. An association between factors like exercise and reduced heart disease in a specific study may provide an excellent signpost for further research. </a:t>
            </a:r>
          </a:p>
        </p:txBody>
      </p:sp>
      <p:sp>
        <p:nvSpPr>
          <p:cNvPr id="4" name="Footer Placeholder 3">
            <a:extLst>
              <a:ext uri="{FF2B5EF4-FFF2-40B4-BE49-F238E27FC236}">
                <a16:creationId xmlns:a16="http://schemas.microsoft.com/office/drawing/2014/main" id="{7C8987B0-DB6F-63AC-60D1-602CC0F0A06C}"/>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31686A8E-AC54-3DE2-A91B-168EBA2D84C9}"/>
              </a:ext>
            </a:extLst>
          </p:cNvPr>
          <p:cNvSpPr>
            <a:spLocks noGrp="1"/>
          </p:cNvSpPr>
          <p:nvPr>
            <p:ph type="sldNum" sz="quarter" idx="12"/>
          </p:nvPr>
        </p:nvSpPr>
        <p:spPr/>
        <p:txBody>
          <a:bodyPr/>
          <a:lstStyle/>
          <a:p>
            <a:fld id="{626DC474-6C23-481D-9985-10FF208078D5}" type="slidenum">
              <a:rPr lang="en-US" smtClean="0"/>
              <a:t>48</a:t>
            </a:fld>
            <a:endParaRPr lang="en-US" dirty="0"/>
          </a:p>
        </p:txBody>
      </p:sp>
    </p:spTree>
    <p:extLst>
      <p:ext uri="{BB962C8B-B14F-4D97-AF65-F5344CB8AC3E}">
        <p14:creationId xmlns:p14="http://schemas.microsoft.com/office/powerpoint/2010/main" val="205424876"/>
      </p:ext>
    </p:extLst>
  </p:cSld>
  <p:clrMapOvr>
    <a:masterClrMapping/>
  </p:clrMapOvr>
  <mc:AlternateContent xmlns:mc="http://schemas.openxmlformats.org/markup-compatibility/2006" xmlns:p14="http://schemas.microsoft.com/office/powerpoint/2010/main">
    <mc:Choice Requires="p14">
      <p:transition spd="slow" p14:dur="2000" advTm="54188"/>
    </mc:Choice>
    <mc:Fallback xmlns="">
      <p:transition spd="slow" advTm="54188"/>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087B-36A3-FD99-8F18-EB97EA056E1C}"/>
              </a:ext>
            </a:extLst>
          </p:cNvPr>
          <p:cNvSpPr>
            <a:spLocks noGrp="1"/>
          </p:cNvSpPr>
          <p:nvPr>
            <p:ph type="title"/>
          </p:nvPr>
        </p:nvSpPr>
        <p:spPr>
          <a:xfrm>
            <a:off x="1097280" y="286603"/>
            <a:ext cx="10058400" cy="1891821"/>
          </a:xfrm>
        </p:spPr>
        <p:txBody>
          <a:bodyPr>
            <a:normAutofit fontScale="90000"/>
          </a:bodyPr>
          <a:lstStyle/>
          <a:p>
            <a:br>
              <a:rPr lang="en-US" dirty="0"/>
            </a:br>
            <a:br>
              <a:rPr lang="en-US" dirty="0"/>
            </a:br>
            <a:r>
              <a:rPr lang="en-US" sz="3600" dirty="0">
                <a:latin typeface="Times New Roman" panose="02020603050405020304" pitchFamily="18" charset="0"/>
                <a:cs typeface="Times New Roman" panose="02020603050405020304" pitchFamily="18" charset="0"/>
              </a:rPr>
              <a:t>Make sure it really is science: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 Brief history of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10, 000-steps-a-day measure.</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7D12418-4E39-2855-E0F4-549EE2E76F04}"/>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concept of taking 10,000 steps a day to maintain health is rooted not in science but in a marketing gimmick. In the 1960s a company in Japan invented an early pedometer. Because the Japanese character for “10,000” looks like a person walking, the company called its device the 10,000-step meter. (May 1, 2023)”</a:t>
            </a:r>
          </a:p>
          <a:p>
            <a:r>
              <a:rPr lang="en-US" dirty="0">
                <a:latin typeface="Times New Roman" panose="02020603050405020304" pitchFamily="18" charset="0"/>
                <a:cs typeface="Times New Roman" panose="02020603050405020304" pitchFamily="18" charset="0"/>
                <a:hlinkClick r:id="rId3"/>
              </a:rPr>
              <a:t>https://www.scientificamerican.com/article/you-dont-really-need-10-000-daily-steps-to-stay-healthy/</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D61F5AD-E0EA-1566-AD99-EE6CFED03885}"/>
              </a:ext>
            </a:extLst>
          </p:cNvPr>
          <p:cNvPicPr>
            <a:picLocks noChangeAspect="1"/>
          </p:cNvPicPr>
          <p:nvPr/>
        </p:nvPicPr>
        <p:blipFill>
          <a:blip r:embed="rId4"/>
          <a:stretch>
            <a:fillRect/>
          </a:stretch>
        </p:blipFill>
        <p:spPr>
          <a:xfrm>
            <a:off x="9499601" y="3545144"/>
            <a:ext cx="2692400" cy="2692400"/>
          </a:xfrm>
          <a:prstGeom prst="rect">
            <a:avLst/>
          </a:prstGeom>
        </p:spPr>
      </p:pic>
      <p:sp>
        <p:nvSpPr>
          <p:cNvPr id="4" name="Footer Placeholder 3">
            <a:extLst>
              <a:ext uri="{FF2B5EF4-FFF2-40B4-BE49-F238E27FC236}">
                <a16:creationId xmlns:a16="http://schemas.microsoft.com/office/drawing/2014/main" id="{CD8C7D23-4BEC-C54C-CEC7-8AFB2311E375}"/>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EE15BE17-BBBF-42ED-F460-C641B9335320}"/>
              </a:ext>
            </a:extLst>
          </p:cNvPr>
          <p:cNvSpPr>
            <a:spLocks noGrp="1"/>
          </p:cNvSpPr>
          <p:nvPr>
            <p:ph type="sldNum" sz="quarter" idx="12"/>
          </p:nvPr>
        </p:nvSpPr>
        <p:spPr/>
        <p:txBody>
          <a:bodyPr/>
          <a:lstStyle/>
          <a:p>
            <a:fld id="{626DC474-6C23-481D-9985-10FF208078D5}" type="slidenum">
              <a:rPr lang="en-US" smtClean="0"/>
              <a:t>49</a:t>
            </a:fld>
            <a:endParaRPr lang="en-US" dirty="0"/>
          </a:p>
        </p:txBody>
      </p:sp>
    </p:spTree>
    <p:extLst>
      <p:ext uri="{BB962C8B-B14F-4D97-AF65-F5344CB8AC3E}">
        <p14:creationId xmlns:p14="http://schemas.microsoft.com/office/powerpoint/2010/main" val="688142472"/>
      </p:ext>
    </p:extLst>
  </p:cSld>
  <p:clrMapOvr>
    <a:masterClrMapping/>
  </p:clrMapOvr>
  <mc:AlternateContent xmlns:mc="http://schemas.openxmlformats.org/markup-compatibility/2006" xmlns:p14="http://schemas.microsoft.com/office/powerpoint/2010/main">
    <mc:Choice Requires="p14">
      <p:transition spd="slow" p14:dur="2000" advTm="74446"/>
    </mc:Choice>
    <mc:Fallback xmlns="">
      <p:transition spd="slow" advTm="7444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2B38-B71A-4AC4-8BA7-BC702075897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Why do scientists do </a:t>
            </a:r>
            <a:r>
              <a:rPr lang="en-US" sz="3600" i="1" dirty="0">
                <a:solidFill>
                  <a:srgbClr val="FF0000"/>
                </a:solidFill>
                <a:latin typeface="Times New Roman" panose="02020603050405020304" pitchFamily="18" charset="0"/>
                <a:cs typeface="Times New Roman" panose="02020603050405020304" pitchFamily="18" charset="0"/>
              </a:rPr>
              <a:t>different kinds </a:t>
            </a:r>
            <a:r>
              <a:rPr lang="en-US" sz="3600" dirty="0">
                <a:latin typeface="Times New Roman" panose="02020603050405020304" pitchFamily="18" charset="0"/>
                <a:cs typeface="Times New Roman" panose="02020603050405020304" pitchFamily="18" charset="0"/>
              </a:rPr>
              <a:t>of clinical studies?</a:t>
            </a:r>
            <a:br>
              <a:rPr lang="en-US" sz="3600" dirty="0">
                <a:latin typeface="Times New Roman" panose="02020603050405020304" pitchFamily="18"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2BDA27EE-243C-D611-35BB-843E822A9A98}"/>
              </a:ext>
            </a:extLst>
          </p:cNvPr>
          <p:cNvSpPr>
            <a:spLocks noGrp="1"/>
          </p:cNvSpPr>
          <p:nvPr>
            <p:ph idx="1"/>
          </p:nvPr>
        </p:nvSpPr>
        <p:spPr/>
        <p:txBody>
          <a:bodyPr/>
          <a:lstStyle/>
          <a:p>
            <a:pPr marL="0" indent="0">
              <a:buNone/>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To explore the cause of a disease or a set of symptoms</a:t>
            </a:r>
          </a:p>
          <a:p>
            <a:pPr marL="0" indent="0">
              <a:buNone/>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To test if a treatment will help with  a symptom or condition</a:t>
            </a:r>
          </a:p>
          <a:p>
            <a:pPr marL="0" indent="0">
              <a:buNone/>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To learn how a certain behavior affects the health of people</a:t>
            </a:r>
          </a:p>
          <a:p>
            <a:endParaRPr lang="en-US" dirty="0"/>
          </a:p>
        </p:txBody>
      </p:sp>
      <p:sp>
        <p:nvSpPr>
          <p:cNvPr id="4" name="Footer Placeholder 3">
            <a:extLst>
              <a:ext uri="{FF2B5EF4-FFF2-40B4-BE49-F238E27FC236}">
                <a16:creationId xmlns:a16="http://schemas.microsoft.com/office/drawing/2014/main" id="{9ABEADA1-DC93-4DE5-B563-8EA1836E65FB}"/>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1DB65A57-7C69-DE51-DC9E-2F79E3F15ED6}"/>
              </a:ext>
            </a:extLst>
          </p:cNvPr>
          <p:cNvSpPr>
            <a:spLocks noGrp="1"/>
          </p:cNvSpPr>
          <p:nvPr>
            <p:ph type="sldNum" sz="quarter" idx="12"/>
          </p:nvPr>
        </p:nvSpPr>
        <p:spPr/>
        <p:txBody>
          <a:bodyPr/>
          <a:lstStyle/>
          <a:p>
            <a:fld id="{626DC474-6C23-481D-9985-10FF208078D5}" type="slidenum">
              <a:rPr lang="en-US" smtClean="0"/>
              <a:t>5</a:t>
            </a:fld>
            <a:endParaRPr lang="en-US" dirty="0"/>
          </a:p>
        </p:txBody>
      </p:sp>
    </p:spTree>
    <p:extLst>
      <p:ext uri="{BB962C8B-B14F-4D97-AF65-F5344CB8AC3E}">
        <p14:creationId xmlns:p14="http://schemas.microsoft.com/office/powerpoint/2010/main" val="619569629"/>
      </p:ext>
    </p:extLst>
  </p:cSld>
  <p:clrMapOvr>
    <a:masterClrMapping/>
  </p:clrMapOvr>
  <mc:AlternateContent xmlns:mc="http://schemas.openxmlformats.org/markup-compatibility/2006" xmlns:p14="http://schemas.microsoft.com/office/powerpoint/2010/main">
    <mc:Choice Requires="p14">
      <p:transition spd="slow" p14:dur="2000" advTm="41302"/>
    </mc:Choice>
    <mc:Fallback xmlns="">
      <p:transition spd="slow" advTm="4130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9326-FA27-0035-5802-F178BDFEF5B7}"/>
              </a:ext>
            </a:extLst>
          </p:cNvPr>
          <p:cNvSpPr>
            <a:spLocks noGrp="1"/>
          </p:cNvSpPr>
          <p:nvPr>
            <p:ph type="title"/>
          </p:nvPr>
        </p:nvSpPr>
        <p:spPr/>
        <p:txBody>
          <a:bodyPr>
            <a:normAutofit/>
          </a:bodyPr>
          <a:lstStyle/>
          <a:p>
            <a:r>
              <a:rPr lang="en-US" sz="6000" dirty="0">
                <a:latin typeface="Times New Roman" panose="02020603050405020304" pitchFamily="18" charset="0"/>
                <a:cs typeface="Times New Roman" panose="02020603050405020304" pitchFamily="18" charset="0"/>
              </a:rPr>
              <a:t>Selected Resources for More Information</a:t>
            </a:r>
          </a:p>
        </p:txBody>
      </p:sp>
      <p:sp>
        <p:nvSpPr>
          <p:cNvPr id="3" name="Content Placeholder 2">
            <a:extLst>
              <a:ext uri="{FF2B5EF4-FFF2-40B4-BE49-F238E27FC236}">
                <a16:creationId xmlns:a16="http://schemas.microsoft.com/office/drawing/2014/main" id="{E9C40246-82E9-C7D2-22B9-49F0742914FC}"/>
              </a:ext>
            </a:extLst>
          </p:cNvPr>
          <p:cNvSpPr>
            <a:spLocks noGrp="1"/>
          </p:cNvSpPr>
          <p:nvPr>
            <p:ph type="body" idx="1"/>
          </p:nvPr>
        </p:nvSpPr>
        <p:spPr/>
        <p:txBody>
          <a:bodyPr/>
          <a:lstStyle/>
          <a:p>
            <a:endParaRPr lang="en-US" sz="2000" u="sng" kern="0" dirty="0">
              <a:solidFill>
                <a:srgbClr val="2998E3"/>
              </a:solidFill>
              <a:effectLst/>
              <a:latin typeface="Roboto" panose="02000000000000000000"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endParaRPr lang="en-US" dirty="0"/>
          </a:p>
        </p:txBody>
      </p:sp>
      <p:sp>
        <p:nvSpPr>
          <p:cNvPr id="4" name="Footer Placeholder 3">
            <a:extLst>
              <a:ext uri="{FF2B5EF4-FFF2-40B4-BE49-F238E27FC236}">
                <a16:creationId xmlns:a16="http://schemas.microsoft.com/office/drawing/2014/main" id="{F59D25E6-D915-FC2B-3D36-EDFFA5AF67A1}"/>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A477DE95-84F8-E2CA-73C6-34544023D1AA}"/>
              </a:ext>
            </a:extLst>
          </p:cNvPr>
          <p:cNvSpPr>
            <a:spLocks noGrp="1"/>
          </p:cNvSpPr>
          <p:nvPr>
            <p:ph type="sldNum" sz="quarter" idx="12"/>
          </p:nvPr>
        </p:nvSpPr>
        <p:spPr/>
        <p:txBody>
          <a:bodyPr/>
          <a:lstStyle/>
          <a:p>
            <a:fld id="{626DC474-6C23-481D-9985-10FF208078D5}" type="slidenum">
              <a:rPr lang="en-US" smtClean="0"/>
              <a:t>50</a:t>
            </a:fld>
            <a:endParaRPr lang="en-US" dirty="0"/>
          </a:p>
        </p:txBody>
      </p:sp>
    </p:spTree>
    <p:extLst>
      <p:ext uri="{BB962C8B-B14F-4D97-AF65-F5344CB8AC3E}">
        <p14:creationId xmlns:p14="http://schemas.microsoft.com/office/powerpoint/2010/main" val="1748538051"/>
      </p:ext>
    </p:extLst>
  </p:cSld>
  <p:clrMapOvr>
    <a:masterClrMapping/>
  </p:clrMapOvr>
  <mc:AlternateContent xmlns:mc="http://schemas.openxmlformats.org/markup-compatibility/2006" xmlns:p14="http://schemas.microsoft.com/office/powerpoint/2010/main">
    <mc:Choice Requires="p14">
      <p:transition spd="slow" p14:dur="2000" advTm="4621"/>
    </mc:Choice>
    <mc:Fallback xmlns="">
      <p:transition spd="slow" advTm="462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2142FA-79CD-F947-7164-F6613D33684F}"/>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Food and Drug Administration: Clinical Research Resources</a:t>
            </a:r>
          </a:p>
        </p:txBody>
      </p:sp>
      <p:sp>
        <p:nvSpPr>
          <p:cNvPr id="5" name="Content Placeholder 4">
            <a:extLst>
              <a:ext uri="{FF2B5EF4-FFF2-40B4-BE49-F238E27FC236}">
                <a16:creationId xmlns:a16="http://schemas.microsoft.com/office/drawing/2014/main" id="{F6DFAB95-533C-CAB0-696D-79FAA63116E6}"/>
              </a:ext>
            </a:extLst>
          </p:cNvPr>
          <p:cNvSpPr>
            <a:spLocks noGrp="1"/>
          </p:cNvSpPr>
          <p:nvPr>
            <p:ph idx="1"/>
          </p:nvPr>
        </p:nvSpPr>
        <p:spPr>
          <a:xfrm>
            <a:off x="1429553" y="1250866"/>
            <a:ext cx="9665167" cy="5034787"/>
          </a:xfrm>
        </p:spPr>
        <p:txBody>
          <a:bodyPr/>
          <a:lstStyle/>
          <a:p>
            <a:endParaRPr lang="en-US" dirty="0"/>
          </a:p>
          <a:p>
            <a:endParaRPr lang="en-US" b="1" dirty="0"/>
          </a:p>
          <a:p>
            <a:endParaRPr lang="en-US" b="1" dirty="0"/>
          </a:p>
          <a:p>
            <a:endParaRPr lang="en-US" b="1" dirty="0"/>
          </a:p>
          <a:p>
            <a:endParaRPr lang="en-US" b="1" dirty="0"/>
          </a:p>
          <a:p>
            <a:endParaRPr lang="en-US" b="1" dirty="0"/>
          </a:p>
          <a:p>
            <a:r>
              <a:rPr lang="en-US" sz="2800" b="1" dirty="0">
                <a:latin typeface="Times New Roman" panose="02020603050405020304" pitchFamily="18" charset="0"/>
                <a:cs typeface="Times New Roman" panose="02020603050405020304" pitchFamily="18" charset="0"/>
                <a:hlinkClick r:id="rId2"/>
              </a:rPr>
              <a:t>https://www.fda.gov/science-research/science-and-research-special-topics/clinical-trials-and-human-subject-protection</a:t>
            </a:r>
            <a:r>
              <a:rPr lang="en-US" sz="2800" b="1" dirty="0">
                <a:latin typeface="Times New Roman" panose="02020603050405020304" pitchFamily="18"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id="{79C8E76B-0218-5608-BE6A-AF366C05F15B}"/>
              </a:ext>
            </a:extLst>
          </p:cNvPr>
          <p:cNvSpPr>
            <a:spLocks noGrp="1"/>
          </p:cNvSpPr>
          <p:nvPr>
            <p:ph type="ftr" sz="quarter" idx="11"/>
          </p:nvPr>
        </p:nvSpPr>
        <p:spPr/>
        <p:txBody>
          <a:bodyPr/>
          <a:lstStyle/>
          <a:p>
            <a:r>
              <a:rPr lang="en-US" dirty="0"/>
              <a:t>Marin P. Allen, Ph.D.  10/13/23</a:t>
            </a:r>
          </a:p>
        </p:txBody>
      </p:sp>
      <p:sp>
        <p:nvSpPr>
          <p:cNvPr id="3" name="Slide Number Placeholder 2">
            <a:extLst>
              <a:ext uri="{FF2B5EF4-FFF2-40B4-BE49-F238E27FC236}">
                <a16:creationId xmlns:a16="http://schemas.microsoft.com/office/drawing/2014/main" id="{01C3DEFC-B8ED-7A46-832D-0A458F6FB6EE}"/>
              </a:ext>
            </a:extLst>
          </p:cNvPr>
          <p:cNvSpPr>
            <a:spLocks noGrp="1"/>
          </p:cNvSpPr>
          <p:nvPr>
            <p:ph type="sldNum" sz="quarter" idx="12"/>
          </p:nvPr>
        </p:nvSpPr>
        <p:spPr/>
        <p:txBody>
          <a:bodyPr/>
          <a:lstStyle/>
          <a:p>
            <a:fld id="{626DC474-6C23-481D-9985-10FF208078D5}" type="slidenum">
              <a:rPr lang="en-US" smtClean="0"/>
              <a:t>51</a:t>
            </a:fld>
            <a:endParaRPr lang="en-US" dirty="0"/>
          </a:p>
        </p:txBody>
      </p:sp>
      <p:pic>
        <p:nvPicPr>
          <p:cNvPr id="2050" name="Picture 2">
            <a:extLst>
              <a:ext uri="{FF2B5EF4-FFF2-40B4-BE49-F238E27FC236}">
                <a16:creationId xmlns:a16="http://schemas.microsoft.com/office/drawing/2014/main" id="{693C1E55-285A-D744-EA8B-74C78FB13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222" y="1938776"/>
            <a:ext cx="1287303" cy="152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26854"/>
      </p:ext>
    </p:extLst>
  </p:cSld>
  <p:clrMapOvr>
    <a:masterClrMapping/>
  </p:clrMapOvr>
  <mc:AlternateContent xmlns:mc="http://schemas.openxmlformats.org/markup-compatibility/2006" xmlns:p14="http://schemas.microsoft.com/office/powerpoint/2010/main">
    <mc:Choice Requires="p14">
      <p:transition spd="slow" p14:dur="2000" advTm="2137"/>
    </mc:Choice>
    <mc:Fallback xmlns="">
      <p:transition spd="slow" advTm="2137"/>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35E8-6290-9B41-457F-C95EDA467F19}"/>
              </a:ext>
            </a:extLst>
          </p:cNvPr>
          <p:cNvSpPr>
            <a:spLocks noGrp="1"/>
          </p:cNvSpPr>
          <p:nvPr>
            <p:ph type="title"/>
          </p:nvPr>
        </p:nvSpPr>
        <p:spPr>
          <a:xfrm>
            <a:off x="-88054" y="33090"/>
            <a:ext cx="10058400" cy="1450757"/>
          </a:xfrm>
        </p:spPr>
        <p:txBody>
          <a:bodyPr>
            <a:normAutofit/>
          </a:bodyPr>
          <a:lstStyle/>
          <a:p>
            <a:r>
              <a:rPr lang="en-US" sz="1400" dirty="0">
                <a:hlinkClick r:id="rId2"/>
              </a:rPr>
              <a:t>www.nih.gov</a:t>
            </a:r>
            <a:br>
              <a:rPr lang="en-US" sz="1400" dirty="0"/>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F29EE19-AC6E-9FBF-1037-F37212D1DE3C}"/>
              </a:ext>
            </a:extLst>
          </p:cNvPr>
          <p:cNvSpPr>
            <a:spLocks noGrp="1"/>
          </p:cNvSpPr>
          <p:nvPr>
            <p:ph idx="1"/>
          </p:nvPr>
        </p:nvSpPr>
        <p:spPr/>
        <p:txBody>
          <a:bodyPr/>
          <a:lstStyle/>
          <a:p>
            <a:r>
              <a:rPr lang="en-US" sz="4000" dirty="0">
                <a:hlinkClick r:id="rId2"/>
              </a:rPr>
              <a:t>www.nih.gov</a:t>
            </a:r>
            <a:endParaRPr lang="en-US" sz="4000" dirty="0"/>
          </a:p>
          <a:p>
            <a:endParaRPr lang="en-US" dirty="0"/>
          </a:p>
        </p:txBody>
      </p:sp>
      <p:sp>
        <p:nvSpPr>
          <p:cNvPr id="4" name="Footer Placeholder 3">
            <a:extLst>
              <a:ext uri="{FF2B5EF4-FFF2-40B4-BE49-F238E27FC236}">
                <a16:creationId xmlns:a16="http://schemas.microsoft.com/office/drawing/2014/main" id="{ECB30629-3413-D342-24F2-580C3E9FF4C5}"/>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807AEA3D-D63F-D889-DC06-BB24DF20CA4D}"/>
              </a:ext>
            </a:extLst>
          </p:cNvPr>
          <p:cNvSpPr>
            <a:spLocks noGrp="1"/>
          </p:cNvSpPr>
          <p:nvPr>
            <p:ph type="sldNum" sz="quarter" idx="12"/>
          </p:nvPr>
        </p:nvSpPr>
        <p:spPr/>
        <p:txBody>
          <a:bodyPr/>
          <a:lstStyle/>
          <a:p>
            <a:fld id="{626DC474-6C23-481D-9985-10FF208078D5}" type="slidenum">
              <a:rPr lang="en-US" smtClean="0"/>
              <a:t>52</a:t>
            </a:fld>
            <a:endParaRPr lang="en-US" dirty="0"/>
          </a:p>
        </p:txBody>
      </p:sp>
      <p:pic>
        <p:nvPicPr>
          <p:cNvPr id="7" name="Picture 6">
            <a:extLst>
              <a:ext uri="{FF2B5EF4-FFF2-40B4-BE49-F238E27FC236}">
                <a16:creationId xmlns:a16="http://schemas.microsoft.com/office/drawing/2014/main" id="{D702BC56-BBB0-B49A-C75E-E96CB600D5A9}"/>
              </a:ext>
            </a:extLst>
          </p:cNvPr>
          <p:cNvPicPr>
            <a:picLocks noChangeAspect="1"/>
          </p:cNvPicPr>
          <p:nvPr/>
        </p:nvPicPr>
        <p:blipFill>
          <a:blip r:embed="rId3"/>
          <a:stretch>
            <a:fillRect/>
          </a:stretch>
        </p:blipFill>
        <p:spPr>
          <a:xfrm>
            <a:off x="4216400" y="2082553"/>
            <a:ext cx="7501467" cy="4032039"/>
          </a:xfrm>
          <a:prstGeom prst="rect">
            <a:avLst/>
          </a:prstGeom>
        </p:spPr>
      </p:pic>
      <p:pic>
        <p:nvPicPr>
          <p:cNvPr id="1026" name="Picture 2" descr="National Institutes of Health (NIH) - Turning Discovery into Health">
            <a:extLst>
              <a:ext uri="{FF2B5EF4-FFF2-40B4-BE49-F238E27FC236}">
                <a16:creationId xmlns:a16="http://schemas.microsoft.com/office/drawing/2014/main" id="{5BBD14ED-5DF5-DE29-AECD-E352D2E79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762"/>
            <a:ext cx="5258201" cy="808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BD417B1-C059-9E12-31A3-3BFA4C6776CD}"/>
                  </a:ext>
                </a:extLst>
              </p14:cNvPr>
              <p14:cNvContentPartPr/>
              <p14:nvPr/>
            </p14:nvContentPartPr>
            <p14:xfrm>
              <a:off x="6079440" y="2178773"/>
              <a:ext cx="6214320" cy="2253600"/>
            </p14:xfrm>
          </p:contentPart>
        </mc:Choice>
        <mc:Fallback xmlns="">
          <p:pic>
            <p:nvPicPr>
              <p:cNvPr id="9" name="Ink 8">
                <a:extLst>
                  <a:ext uri="{FF2B5EF4-FFF2-40B4-BE49-F238E27FC236}">
                    <a16:creationId xmlns:a16="http://schemas.microsoft.com/office/drawing/2014/main" id="{EBD417B1-C059-9E12-31A3-3BFA4C6776CD}"/>
                  </a:ext>
                </a:extLst>
              </p:cNvPr>
              <p:cNvPicPr/>
              <p:nvPr/>
            </p:nvPicPr>
            <p:blipFill>
              <a:blip r:embed="rId6"/>
              <a:stretch>
                <a:fillRect/>
              </a:stretch>
            </p:blipFill>
            <p:spPr>
              <a:xfrm>
                <a:off x="6073320" y="2172653"/>
                <a:ext cx="6226560" cy="226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B80C1DDF-9D05-111A-E3D1-F8AA48A0DD24}"/>
                  </a:ext>
                </a:extLst>
              </p14:cNvPr>
              <p14:cNvContentPartPr/>
              <p14:nvPr/>
            </p14:nvContentPartPr>
            <p14:xfrm>
              <a:off x="7492080" y="2186333"/>
              <a:ext cx="4059360" cy="1179360"/>
            </p14:xfrm>
          </p:contentPart>
        </mc:Choice>
        <mc:Fallback xmlns="">
          <p:pic>
            <p:nvPicPr>
              <p:cNvPr id="10" name="Ink 9">
                <a:extLst>
                  <a:ext uri="{FF2B5EF4-FFF2-40B4-BE49-F238E27FC236}">
                    <a16:creationId xmlns:a16="http://schemas.microsoft.com/office/drawing/2014/main" id="{B80C1DDF-9D05-111A-E3D1-F8AA48A0DD24}"/>
                  </a:ext>
                </a:extLst>
              </p:cNvPr>
              <p:cNvPicPr/>
              <p:nvPr/>
            </p:nvPicPr>
            <p:blipFill>
              <a:blip r:embed="rId8"/>
              <a:stretch>
                <a:fillRect/>
              </a:stretch>
            </p:blipFill>
            <p:spPr>
              <a:xfrm>
                <a:off x="7438440" y="2078693"/>
                <a:ext cx="4167000" cy="1395000"/>
              </a:xfrm>
              <a:prstGeom prst="rect">
                <a:avLst/>
              </a:prstGeom>
            </p:spPr>
          </p:pic>
        </mc:Fallback>
      </mc:AlternateContent>
    </p:spTree>
    <p:extLst>
      <p:ext uri="{BB962C8B-B14F-4D97-AF65-F5344CB8AC3E}">
        <p14:creationId xmlns:p14="http://schemas.microsoft.com/office/powerpoint/2010/main" val="2732452869"/>
      </p:ext>
    </p:extLst>
  </p:cSld>
  <p:clrMapOvr>
    <a:masterClrMapping/>
  </p:clrMapOvr>
  <mc:AlternateContent xmlns:mc="http://schemas.openxmlformats.org/markup-compatibility/2006" xmlns:p14="http://schemas.microsoft.com/office/powerpoint/2010/main">
    <mc:Choice Requires="p14">
      <p:transition spd="slow" p14:dur="2000" advTm="417"/>
    </mc:Choice>
    <mc:Fallback xmlns="">
      <p:transition spd="slow" advTm="417"/>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D4DA-A2D8-D1B6-93E5-0577141C1DA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NEI: Clinical Trials in Vision Research</a:t>
            </a:r>
          </a:p>
        </p:txBody>
      </p:sp>
      <p:sp>
        <p:nvSpPr>
          <p:cNvPr id="3" name="Text Placeholder 2">
            <a:extLst>
              <a:ext uri="{FF2B5EF4-FFF2-40B4-BE49-F238E27FC236}">
                <a16:creationId xmlns:a16="http://schemas.microsoft.com/office/drawing/2014/main" id="{B463CFB0-D0B5-A60E-9B88-8F156C99D424}"/>
              </a:ext>
            </a:extLst>
          </p:cNvPr>
          <p:cNvSpPr>
            <a:spLocks noGrp="1"/>
          </p:cNvSpPr>
          <p:nvPr>
            <p:ph type="body" idx="1"/>
          </p:nvPr>
        </p:nvSpPr>
        <p:spPr/>
        <p:txBody>
          <a:bodyPr/>
          <a:lstStyle/>
          <a:p>
            <a:r>
              <a:rPr lang="en-US" b="0" i="0" dirty="0">
                <a:solidFill>
                  <a:srgbClr val="1D1934"/>
                </a:solidFill>
                <a:effectLst/>
                <a:latin typeface="Lato" panose="020F0502020204030203" pitchFamily="34" charset="0"/>
                <a:hlinkClick r:id="rId2"/>
              </a:rPr>
              <a:t>Nook and iPad (EPUB, 1.6BM)</a:t>
            </a:r>
            <a:r>
              <a:rPr lang="en-US" b="0" i="0" dirty="0">
                <a:solidFill>
                  <a:srgbClr val="222222"/>
                </a:solidFill>
                <a:effectLst/>
                <a:latin typeface="Lato" panose="020F0502020204030203" pitchFamily="34" charset="0"/>
              </a:rPr>
              <a:t> | </a:t>
            </a:r>
            <a:r>
              <a:rPr lang="en-US" b="0" i="0" dirty="0">
                <a:solidFill>
                  <a:srgbClr val="0055BB"/>
                </a:solidFill>
                <a:effectLst/>
                <a:latin typeface="Lato" panose="020F0502020204030203" pitchFamily="34" charset="0"/>
                <a:hlinkClick r:id="rId3"/>
              </a:rPr>
              <a:t>Kindle (MOBI, 1.7MB)</a:t>
            </a:r>
            <a:endParaRPr lang="en-US" dirty="0"/>
          </a:p>
          <a:p>
            <a:endParaRPr lang="en-US" dirty="0"/>
          </a:p>
        </p:txBody>
      </p:sp>
      <p:sp>
        <p:nvSpPr>
          <p:cNvPr id="5" name="Text Placeholder 4">
            <a:extLst>
              <a:ext uri="{FF2B5EF4-FFF2-40B4-BE49-F238E27FC236}">
                <a16:creationId xmlns:a16="http://schemas.microsoft.com/office/drawing/2014/main" id="{238EB91C-4928-EAFC-EA09-5605E2C7E2E4}"/>
              </a:ext>
            </a:extLst>
          </p:cNvPr>
          <p:cNvSpPr>
            <a:spLocks noGrp="1"/>
          </p:cNvSpPr>
          <p:nvPr>
            <p:ph type="body" sz="quarter" idx="3"/>
          </p:nvPr>
        </p:nvSpPr>
        <p:spPr/>
        <p:txBody>
          <a:bodyPr/>
          <a:lstStyle/>
          <a:p>
            <a:r>
              <a:rPr lang="en-US" b="0" i="0" dirty="0">
                <a:solidFill>
                  <a:srgbClr val="1D1934"/>
                </a:solidFill>
                <a:effectLst/>
                <a:latin typeface="Lato" panose="020F0502020204030203" pitchFamily="34" charset="0"/>
                <a:hlinkClick r:id="rId4"/>
              </a:rPr>
              <a:t>PDF (1.5 MB)</a:t>
            </a:r>
            <a:endParaRPr lang="en-US" b="0" i="0" dirty="0">
              <a:solidFill>
                <a:srgbClr val="222222"/>
              </a:solidFill>
              <a:effectLst/>
              <a:latin typeface="Lato" panose="020F0502020204030203" pitchFamily="34" charset="0"/>
            </a:endParaRPr>
          </a:p>
          <a:p>
            <a:endParaRPr lang="en-US" dirty="0"/>
          </a:p>
        </p:txBody>
      </p:sp>
      <p:pic>
        <p:nvPicPr>
          <p:cNvPr id="1026" name="Picture 2">
            <a:extLst>
              <a:ext uri="{FF2B5EF4-FFF2-40B4-BE49-F238E27FC236}">
                <a16:creationId xmlns:a16="http://schemas.microsoft.com/office/drawing/2014/main" id="{10F59F2C-87B8-BE89-F538-87378530363A}"/>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1520264" y="2691026"/>
            <a:ext cx="3378200" cy="3378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71EBC6C-CC40-86D2-63E3-E2E22A2B7514}"/>
              </a:ext>
            </a:extLst>
          </p:cNvPr>
          <p:cNvSpPr>
            <a:spLocks noGrp="1"/>
          </p:cNvSpPr>
          <p:nvPr>
            <p:ph sz="half" idx="2"/>
          </p:nvPr>
        </p:nvSpPr>
        <p:spPr>
          <a:xfrm>
            <a:off x="1520264" y="2691026"/>
            <a:ext cx="3455148" cy="3269508"/>
          </a:xfrm>
        </p:spPr>
        <p:txBody>
          <a:bodyPr/>
          <a:lstStyle/>
          <a:p>
            <a:endParaRPr lang="en-US" dirty="0"/>
          </a:p>
        </p:txBody>
      </p:sp>
      <p:pic>
        <p:nvPicPr>
          <p:cNvPr id="7" name="Content Placeholder 7">
            <a:extLst>
              <a:ext uri="{FF2B5EF4-FFF2-40B4-BE49-F238E27FC236}">
                <a16:creationId xmlns:a16="http://schemas.microsoft.com/office/drawing/2014/main" id="{85694399-2477-7AF9-5AA1-385613C3B64F}"/>
              </a:ext>
            </a:extLst>
          </p:cNvPr>
          <p:cNvPicPr>
            <a:picLocks noChangeAspect="1"/>
          </p:cNvPicPr>
          <p:nvPr/>
        </p:nvPicPr>
        <p:blipFill>
          <a:blip r:embed="rId6"/>
          <a:stretch>
            <a:fillRect/>
          </a:stretch>
        </p:blipFill>
        <p:spPr>
          <a:xfrm>
            <a:off x="6861596" y="2511145"/>
            <a:ext cx="3378200" cy="3378200"/>
          </a:xfrm>
          <a:prstGeom prst="rect">
            <a:avLst/>
          </a:prstGeom>
        </p:spPr>
      </p:pic>
      <p:sp>
        <p:nvSpPr>
          <p:cNvPr id="4" name="Footer Placeholder 3">
            <a:extLst>
              <a:ext uri="{FF2B5EF4-FFF2-40B4-BE49-F238E27FC236}">
                <a16:creationId xmlns:a16="http://schemas.microsoft.com/office/drawing/2014/main" id="{1F36FC3A-4F00-24DE-AE83-AA3ACB0548FE}"/>
              </a:ext>
            </a:extLst>
          </p:cNvPr>
          <p:cNvSpPr>
            <a:spLocks noGrp="1"/>
          </p:cNvSpPr>
          <p:nvPr>
            <p:ph type="ftr" sz="quarter" idx="11"/>
          </p:nvPr>
        </p:nvSpPr>
        <p:spPr/>
        <p:txBody>
          <a:bodyPr/>
          <a:lstStyle/>
          <a:p>
            <a:r>
              <a:rPr lang="en-US" dirty="0"/>
              <a:t>Marin P. Allen, Ph.D.  10/13/23</a:t>
            </a:r>
          </a:p>
        </p:txBody>
      </p:sp>
      <p:sp>
        <p:nvSpPr>
          <p:cNvPr id="8" name="Slide Number Placeholder 7">
            <a:extLst>
              <a:ext uri="{FF2B5EF4-FFF2-40B4-BE49-F238E27FC236}">
                <a16:creationId xmlns:a16="http://schemas.microsoft.com/office/drawing/2014/main" id="{9353F118-9D5B-FBB2-BC8C-B94EC80A1B01}"/>
              </a:ext>
            </a:extLst>
          </p:cNvPr>
          <p:cNvSpPr>
            <a:spLocks noGrp="1"/>
          </p:cNvSpPr>
          <p:nvPr>
            <p:ph type="sldNum" sz="quarter" idx="12"/>
          </p:nvPr>
        </p:nvSpPr>
        <p:spPr/>
        <p:txBody>
          <a:bodyPr/>
          <a:lstStyle/>
          <a:p>
            <a:fld id="{626DC474-6C23-481D-9985-10FF208078D5}" type="slidenum">
              <a:rPr lang="en-US" smtClean="0"/>
              <a:t>53</a:t>
            </a:fld>
            <a:endParaRPr lang="en-US" dirty="0"/>
          </a:p>
        </p:txBody>
      </p:sp>
    </p:spTree>
    <p:extLst>
      <p:ext uri="{BB962C8B-B14F-4D97-AF65-F5344CB8AC3E}">
        <p14:creationId xmlns:p14="http://schemas.microsoft.com/office/powerpoint/2010/main" val="1446119332"/>
      </p:ext>
    </p:extLst>
  </p:cSld>
  <p:clrMapOvr>
    <a:masterClrMapping/>
  </p:clrMapOvr>
  <mc:AlternateContent xmlns:mc="http://schemas.openxmlformats.org/markup-compatibility/2006" xmlns:p14="http://schemas.microsoft.com/office/powerpoint/2010/main">
    <mc:Choice Requires="p14">
      <p:transition spd="slow" p14:dur="2000" advTm="215"/>
    </mc:Choice>
    <mc:Fallback xmlns="">
      <p:transition spd="slow" advTm="215"/>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B123-1D50-0EFA-9207-014E783B0EBB}"/>
              </a:ext>
            </a:extLst>
          </p:cNvPr>
          <p:cNvSpPr>
            <a:spLocks noGrp="1"/>
          </p:cNvSpPr>
          <p:nvPr>
            <p:ph type="title"/>
          </p:nvPr>
        </p:nvSpPr>
        <p:spPr/>
        <p:txBody>
          <a:bodyPr>
            <a:normAutofit fontScale="90000"/>
          </a:bodyPr>
          <a:lstStyle/>
          <a:p>
            <a:r>
              <a:rPr lang="en-US" sz="3600" dirty="0">
                <a:latin typeface="Times New Roman" panose="02020603050405020304" pitchFamily="18" charset="0"/>
                <a:cs typeface="Times New Roman" panose="02020603050405020304" pitchFamily="18" charset="0"/>
              </a:rPr>
              <a:t>National Heart, Lung and Blood Institute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FHS data sharing https://biolincc.nhlbi.nih.gov/studies/framcohort/</a:t>
            </a:r>
          </a:p>
        </p:txBody>
      </p:sp>
      <p:pic>
        <p:nvPicPr>
          <p:cNvPr id="7" name="Content Placeholder 6">
            <a:extLst>
              <a:ext uri="{FF2B5EF4-FFF2-40B4-BE49-F238E27FC236}">
                <a16:creationId xmlns:a16="http://schemas.microsoft.com/office/drawing/2014/main" id="{681D3FBF-E8ED-6DC3-7908-12348FACF312}"/>
              </a:ext>
            </a:extLst>
          </p:cNvPr>
          <p:cNvPicPr>
            <a:picLocks noGrp="1" noChangeAspect="1"/>
          </p:cNvPicPr>
          <p:nvPr>
            <p:ph idx="1"/>
          </p:nvPr>
        </p:nvPicPr>
        <p:blipFill>
          <a:blip r:embed="rId2"/>
          <a:stretch>
            <a:fillRect/>
          </a:stretch>
        </p:blipFill>
        <p:spPr>
          <a:xfrm>
            <a:off x="2384093" y="1846263"/>
            <a:ext cx="8328731" cy="4476693"/>
          </a:xfrm>
        </p:spPr>
      </p:pic>
      <p:sp>
        <p:nvSpPr>
          <p:cNvPr id="4" name="Footer Placeholder 3">
            <a:extLst>
              <a:ext uri="{FF2B5EF4-FFF2-40B4-BE49-F238E27FC236}">
                <a16:creationId xmlns:a16="http://schemas.microsoft.com/office/drawing/2014/main" id="{784B2BFE-838A-089C-05FE-49A111AD4FF2}"/>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03BC21E5-7E81-69C7-A218-74981AE658D7}"/>
              </a:ext>
            </a:extLst>
          </p:cNvPr>
          <p:cNvSpPr>
            <a:spLocks noGrp="1"/>
          </p:cNvSpPr>
          <p:nvPr>
            <p:ph type="sldNum" sz="quarter" idx="12"/>
          </p:nvPr>
        </p:nvSpPr>
        <p:spPr/>
        <p:txBody>
          <a:bodyPr/>
          <a:lstStyle/>
          <a:p>
            <a:fld id="{626DC474-6C23-481D-9985-10FF208078D5}" type="slidenum">
              <a:rPr lang="en-US" smtClean="0"/>
              <a:t>54</a:t>
            </a:fld>
            <a:endParaRPr lang="en-US" dirty="0"/>
          </a:p>
        </p:txBody>
      </p:sp>
    </p:spTree>
    <p:extLst>
      <p:ext uri="{BB962C8B-B14F-4D97-AF65-F5344CB8AC3E}">
        <p14:creationId xmlns:p14="http://schemas.microsoft.com/office/powerpoint/2010/main" val="1398405443"/>
      </p:ext>
    </p:extLst>
  </p:cSld>
  <p:clrMapOvr>
    <a:masterClrMapping/>
  </p:clrMapOvr>
  <mc:AlternateContent xmlns:mc="http://schemas.openxmlformats.org/markup-compatibility/2006" xmlns:p14="http://schemas.microsoft.com/office/powerpoint/2010/main">
    <mc:Choice Requires="p14">
      <p:transition spd="slow" p14:dur="2000" advTm="201"/>
    </mc:Choice>
    <mc:Fallback xmlns="">
      <p:transition spd="slow" advTm="201"/>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9A038C-0781-1B32-BED0-AF8F99933C4E}"/>
              </a:ext>
            </a:extLst>
          </p:cNvPr>
          <p:cNvSpPr>
            <a:spLocks noGrp="1"/>
          </p:cNvSpPr>
          <p:nvPr>
            <p:ph type="body" idx="1"/>
          </p:nvPr>
        </p:nvSpPr>
        <p:spPr/>
        <p:txBody>
          <a:bodyPr/>
          <a:lstStyle/>
          <a:p>
            <a:r>
              <a:rPr lang="en-US" dirty="0"/>
              <a:t>A story That demonstrates how it all works</a:t>
            </a:r>
          </a:p>
        </p:txBody>
      </p:sp>
      <p:sp>
        <p:nvSpPr>
          <p:cNvPr id="4" name="Footer Placeholder 3">
            <a:extLst>
              <a:ext uri="{FF2B5EF4-FFF2-40B4-BE49-F238E27FC236}">
                <a16:creationId xmlns:a16="http://schemas.microsoft.com/office/drawing/2014/main" id="{EDB917E6-DAAD-28B2-A6A9-CDF4D44EF25F}"/>
              </a:ext>
            </a:extLst>
          </p:cNvPr>
          <p:cNvSpPr>
            <a:spLocks noGrp="1"/>
          </p:cNvSpPr>
          <p:nvPr>
            <p:ph type="ftr" sz="quarter" idx="11"/>
          </p:nvPr>
        </p:nvSpPr>
        <p:spPr/>
        <p:txBody>
          <a:bodyPr/>
          <a:lstStyle/>
          <a:p>
            <a:r>
              <a:rPr lang="en-US"/>
              <a:t>Marin P. Allen, Ph.D.  10/13/23</a:t>
            </a:r>
            <a:endParaRPr lang="en-US" dirty="0"/>
          </a:p>
        </p:txBody>
      </p:sp>
      <p:sp>
        <p:nvSpPr>
          <p:cNvPr id="5" name="Slide Number Placeholder 4">
            <a:extLst>
              <a:ext uri="{FF2B5EF4-FFF2-40B4-BE49-F238E27FC236}">
                <a16:creationId xmlns:a16="http://schemas.microsoft.com/office/drawing/2014/main" id="{C5EBCA86-B882-2165-D667-C87278A86C3B}"/>
              </a:ext>
            </a:extLst>
          </p:cNvPr>
          <p:cNvSpPr>
            <a:spLocks noGrp="1"/>
          </p:cNvSpPr>
          <p:nvPr>
            <p:ph type="sldNum" sz="quarter" idx="12"/>
          </p:nvPr>
        </p:nvSpPr>
        <p:spPr/>
        <p:txBody>
          <a:bodyPr/>
          <a:lstStyle/>
          <a:p>
            <a:fld id="{626DC474-6C23-481D-9985-10FF208078D5}" type="slidenum">
              <a:rPr lang="en-US" smtClean="0"/>
              <a:t>55</a:t>
            </a:fld>
            <a:endParaRPr lang="en-US" dirty="0"/>
          </a:p>
        </p:txBody>
      </p:sp>
      <p:sp>
        <p:nvSpPr>
          <p:cNvPr id="6" name="Rectangle 1">
            <a:extLst>
              <a:ext uri="{FF2B5EF4-FFF2-40B4-BE49-F238E27FC236}">
                <a16:creationId xmlns:a16="http://schemas.microsoft.com/office/drawing/2014/main" id="{53B9B3DB-9E1D-7497-D4E0-A96464BFDDDA}"/>
              </a:ext>
            </a:extLst>
          </p:cNvPr>
          <p:cNvSpPr>
            <a:spLocks noGrp="1" noChangeArrowheads="1"/>
          </p:cNvSpPr>
          <p:nvPr>
            <p:ph type="title"/>
          </p:nvPr>
        </p:nvSpPr>
        <p:spPr bwMode="auto">
          <a:xfrm>
            <a:off x="1097280" y="2126533"/>
            <a:ext cx="10898368"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155CC"/>
                </a:solidFill>
                <a:effectLst/>
                <a:latin typeface="Times New Roman" panose="02020603050405020304" pitchFamily="18" charset="0"/>
                <a:cs typeface="Times New Roman" panose="02020603050405020304" pitchFamily="18" charset="0"/>
                <a:hlinkClick r:id="rId2"/>
              </a:rPr>
              <a:t>https://nihrecord.nih.gov/2023/10/13/rosenberg-s-research-spans-half-century-and-counting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 name="Picture 2" descr="Creating a Culture of Diversity and Inclusion in the Workplace">
            <a:extLst>
              <a:ext uri="{FF2B5EF4-FFF2-40B4-BE49-F238E27FC236}">
                <a16:creationId xmlns:a16="http://schemas.microsoft.com/office/drawing/2014/main" id="{BE36102C-1D16-8CA7-FBEC-A7960E595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989" y="4004874"/>
            <a:ext cx="3017794" cy="134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85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EE3D28F-1E52-E68C-E1F1-47440AC527E2}"/>
              </a:ext>
            </a:extLst>
          </p:cNvPr>
          <p:cNvSpPr>
            <a:spLocks noGrp="1"/>
          </p:cNvSpPr>
          <p:nvPr>
            <p:ph type="title"/>
          </p:nvPr>
        </p:nvSpPr>
        <p:spPr>
          <a:xfrm>
            <a:off x="1097280" y="286603"/>
            <a:ext cx="10058400" cy="1060409"/>
          </a:xfrm>
        </p:spPr>
        <p:txBody>
          <a:bodyPr>
            <a:normAutofit fontScale="90000"/>
          </a:bodyPr>
          <a:lstStyle/>
          <a:p>
            <a:pPr algn="l"/>
            <a:br>
              <a:rPr lang="en-US" b="0" i="0" dirty="0">
                <a:solidFill>
                  <a:srgbClr val="333333"/>
                </a:solidFill>
                <a:effectLst/>
                <a:latin typeface="Guardian TextSans Web"/>
              </a:rPr>
            </a:br>
            <a:r>
              <a:rPr lang="en-US" sz="3600" b="0" i="0" dirty="0">
                <a:solidFill>
                  <a:srgbClr val="333333"/>
                </a:solidFill>
                <a:effectLst/>
                <a:latin typeface="Times New Roman" panose="02020603050405020304" pitchFamily="18" charset="0"/>
                <a:cs typeface="Times New Roman" panose="02020603050405020304" pitchFamily="18" charset="0"/>
              </a:rPr>
              <a:t>A quick quiz: </a:t>
            </a:r>
            <a:r>
              <a:rPr lang="en-US" sz="3600" i="0" dirty="0">
                <a:solidFill>
                  <a:srgbClr val="333333"/>
                </a:solidFill>
                <a:effectLst/>
                <a:latin typeface="Times New Roman" panose="02020603050405020304" pitchFamily="18" charset="0"/>
                <a:cs typeface="Times New Roman" panose="02020603050405020304" pitchFamily="18" charset="0"/>
              </a:rPr>
              <a:t>Loneliness and Risk of Parkinson Disease</a:t>
            </a:r>
            <a:br>
              <a:rPr lang="en-US" sz="3600" b="1" i="0" dirty="0">
                <a:solidFill>
                  <a:srgbClr val="333333"/>
                </a:solidFill>
                <a:effectLst/>
                <a:latin typeface="Times New Roman" panose="02020603050405020304" pitchFamily="18" charset="0"/>
                <a:cs typeface="Times New Roman" panose="02020603050405020304" pitchFamily="18" charset="0"/>
              </a:rPr>
            </a:br>
            <a:r>
              <a:rPr lang="en-US" sz="2200" b="0" i="0" dirty="0">
                <a:solidFill>
                  <a:srgbClr val="333333"/>
                </a:solidFill>
                <a:effectLst/>
                <a:latin typeface="Times New Roman" panose="02020603050405020304" pitchFamily="18" charset="0"/>
                <a:cs typeface="Times New Roman" panose="02020603050405020304" pitchFamily="18" charset="0"/>
              </a:rPr>
              <a:t>October 2, 2023</a:t>
            </a:r>
            <a:endParaRPr lang="en-US" sz="9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090E25A-5C37-4A26-9A3B-E081BF1D4166}"/>
              </a:ext>
            </a:extLst>
          </p:cNvPr>
          <p:cNvSpPr>
            <a:spLocks noGrp="1"/>
          </p:cNvSpPr>
          <p:nvPr>
            <p:ph idx="1"/>
          </p:nvPr>
        </p:nvSpPr>
        <p:spPr>
          <a:xfrm>
            <a:off x="1097280" y="1845734"/>
            <a:ext cx="10115203" cy="4275666"/>
          </a:xfrm>
        </p:spPr>
        <p:txBody>
          <a:bodyPr>
            <a:normAutofit fontScale="92500" lnSpcReduction="10000"/>
          </a:bodyPr>
          <a:lstStyle/>
          <a:p>
            <a:pPr algn="l"/>
            <a:r>
              <a:rPr lang="en-US" sz="2200" b="1" i="0" dirty="0">
                <a:solidFill>
                  <a:srgbClr val="000000"/>
                </a:solidFill>
                <a:effectLst/>
                <a:latin typeface="Times New Roman" panose="02020603050405020304" pitchFamily="18" charset="0"/>
                <a:cs typeface="Times New Roman" panose="02020603050405020304" pitchFamily="18" charset="0"/>
              </a:rPr>
              <a:t>Question</a:t>
            </a:r>
            <a:r>
              <a:rPr lang="en-US" sz="2200" b="0" i="0" dirty="0">
                <a:solidFill>
                  <a:srgbClr val="333333"/>
                </a:solidFill>
                <a:effectLst/>
                <a:latin typeface="Times New Roman" panose="02020603050405020304" pitchFamily="18" charset="0"/>
                <a:cs typeface="Times New Roman" panose="02020603050405020304" pitchFamily="18" charset="0"/>
              </a:rPr>
              <a:t>  Is loneliness </a:t>
            </a:r>
            <a:r>
              <a:rPr lang="en-US" sz="2200" b="0" i="0" dirty="0">
                <a:solidFill>
                  <a:srgbClr val="333333"/>
                </a:solidFill>
                <a:effectLst/>
                <a:highlight>
                  <a:srgbClr val="FFFF00"/>
                </a:highlight>
                <a:latin typeface="Times New Roman" panose="02020603050405020304" pitchFamily="18" charset="0"/>
                <a:cs typeface="Times New Roman" panose="02020603050405020304" pitchFamily="18" charset="0"/>
              </a:rPr>
              <a:t>associated </a:t>
            </a:r>
            <a:r>
              <a:rPr lang="en-US" sz="2200" b="0" i="0" dirty="0">
                <a:solidFill>
                  <a:srgbClr val="333333"/>
                </a:solidFill>
                <a:effectLst/>
                <a:latin typeface="Times New Roman" panose="02020603050405020304" pitchFamily="18" charset="0"/>
                <a:cs typeface="Times New Roman" panose="02020603050405020304" pitchFamily="18" charset="0"/>
              </a:rPr>
              <a:t>with an increased risk of developing Parkinson disease?</a:t>
            </a:r>
          </a:p>
          <a:p>
            <a:pPr algn="l"/>
            <a:r>
              <a:rPr lang="en-US" sz="2200" b="1" i="0" dirty="0">
                <a:solidFill>
                  <a:srgbClr val="000000"/>
                </a:solidFill>
                <a:effectLst/>
                <a:latin typeface="Times New Roman" panose="02020603050405020304" pitchFamily="18" charset="0"/>
                <a:cs typeface="Times New Roman" panose="02020603050405020304" pitchFamily="18" charset="0"/>
              </a:rPr>
              <a:t>Findings</a:t>
            </a:r>
            <a:r>
              <a:rPr lang="en-US" sz="2200" b="0" i="0" dirty="0">
                <a:solidFill>
                  <a:srgbClr val="333333"/>
                </a:solidFill>
                <a:effectLst/>
                <a:latin typeface="Times New Roman" panose="02020603050405020304" pitchFamily="18" charset="0"/>
                <a:cs typeface="Times New Roman" panose="02020603050405020304" pitchFamily="18" charset="0"/>
              </a:rPr>
              <a:t>  In this </a:t>
            </a:r>
            <a:r>
              <a:rPr lang="en-US" sz="2200" b="0" i="0" dirty="0">
                <a:solidFill>
                  <a:srgbClr val="333333"/>
                </a:solidFill>
                <a:effectLst/>
                <a:highlight>
                  <a:srgbClr val="FFFF00"/>
                </a:highlight>
                <a:latin typeface="Times New Roman" panose="02020603050405020304" pitchFamily="18" charset="0"/>
                <a:cs typeface="Times New Roman" panose="02020603050405020304" pitchFamily="18" charset="0"/>
              </a:rPr>
              <a:t>cohort study of 491,603 </a:t>
            </a:r>
            <a:r>
              <a:rPr lang="en-US" sz="2200" b="0" i="0" dirty="0">
                <a:solidFill>
                  <a:srgbClr val="333333"/>
                </a:solidFill>
                <a:effectLst/>
                <a:latin typeface="Times New Roman" panose="02020603050405020304" pitchFamily="18" charset="0"/>
                <a:cs typeface="Times New Roman" panose="02020603050405020304" pitchFamily="18" charset="0"/>
              </a:rPr>
              <a:t>participants </a:t>
            </a:r>
            <a:r>
              <a:rPr lang="en-US" sz="2200" b="0" i="0" dirty="0">
                <a:solidFill>
                  <a:srgbClr val="333333"/>
                </a:solidFill>
                <a:effectLst/>
                <a:highlight>
                  <a:srgbClr val="FFFF00"/>
                </a:highlight>
                <a:latin typeface="Times New Roman" panose="02020603050405020304" pitchFamily="18" charset="0"/>
                <a:cs typeface="Times New Roman" panose="02020603050405020304" pitchFamily="18" charset="0"/>
              </a:rPr>
              <a:t>followed up for up to 15 years</a:t>
            </a:r>
            <a:r>
              <a:rPr lang="en-US" sz="2200" b="0" i="0" dirty="0">
                <a:solidFill>
                  <a:srgbClr val="333333"/>
                </a:solidFill>
                <a:effectLst/>
                <a:latin typeface="Times New Roman" panose="02020603050405020304" pitchFamily="18" charset="0"/>
                <a:cs typeface="Times New Roman" panose="02020603050405020304" pitchFamily="18" charset="0"/>
              </a:rPr>
              <a:t>, loneliness was significantly associated with an increased risk of incident Parkinson disease independent of demographic and socioeconomic factors, social isolation, genetic risk, and physical and mental health.</a:t>
            </a:r>
          </a:p>
          <a:p>
            <a:pPr algn="l"/>
            <a:r>
              <a:rPr lang="en-US" sz="2200" b="1" i="0" dirty="0">
                <a:solidFill>
                  <a:srgbClr val="000000"/>
                </a:solidFill>
                <a:effectLst/>
                <a:latin typeface="Times New Roman" panose="02020603050405020304" pitchFamily="18" charset="0"/>
                <a:cs typeface="Times New Roman" panose="02020603050405020304" pitchFamily="18" charset="0"/>
              </a:rPr>
              <a:t>Meaning</a:t>
            </a:r>
            <a:r>
              <a:rPr lang="en-US" sz="2200" b="0" i="0" dirty="0">
                <a:solidFill>
                  <a:srgbClr val="333333"/>
                </a:solidFill>
                <a:effectLst/>
                <a:latin typeface="Times New Roman" panose="02020603050405020304" pitchFamily="18" charset="0"/>
                <a:cs typeface="Times New Roman" panose="02020603050405020304" pitchFamily="18" charset="0"/>
              </a:rPr>
              <a:t>  The findings suggest that loneliness is associated with increased risk of developing Parkinson disease.</a:t>
            </a:r>
          </a:p>
          <a:p>
            <a:r>
              <a:rPr lang="en-US" sz="2200" b="1" i="0" dirty="0">
                <a:solidFill>
                  <a:srgbClr val="000000"/>
                </a:solidFill>
                <a:effectLst/>
                <a:latin typeface="Times New Roman" panose="02020603050405020304" pitchFamily="18" charset="0"/>
                <a:cs typeface="Times New Roman" panose="02020603050405020304" pitchFamily="18" charset="0"/>
              </a:rPr>
              <a:t>Design, Setting, and Participants</a:t>
            </a:r>
            <a:r>
              <a:rPr lang="en-US" sz="2200" b="0" i="0" dirty="0">
                <a:solidFill>
                  <a:srgbClr val="333333"/>
                </a:solidFill>
                <a:effectLst/>
                <a:latin typeface="Times New Roman" panose="02020603050405020304" pitchFamily="18" charset="0"/>
                <a:cs typeface="Times New Roman" panose="02020603050405020304" pitchFamily="18" charset="0"/>
              </a:rPr>
              <a:t>  This prospective cohort study included a population-based sample of UK Biobank participants aged </a:t>
            </a:r>
            <a:r>
              <a:rPr lang="en-US" sz="2200" b="0" i="0" dirty="0">
                <a:solidFill>
                  <a:srgbClr val="333333"/>
                </a:solidFill>
                <a:effectLst/>
                <a:highlight>
                  <a:srgbClr val="FFFF00"/>
                </a:highlight>
                <a:latin typeface="Times New Roman" panose="02020603050405020304" pitchFamily="18" charset="0"/>
                <a:cs typeface="Times New Roman" panose="02020603050405020304" pitchFamily="18" charset="0"/>
              </a:rPr>
              <a:t>38 to 73 years with loneliness data and without a diagnosis of PD at baseline who were first assessed from March 13, 2006, to October 1, 2010, and followed up to October 9, 2021.</a:t>
            </a:r>
            <a:endParaRPr lang="en-US" sz="2200" dirty="0">
              <a:highlight>
                <a:srgbClr val="FFFF00"/>
              </a:highlight>
              <a:latin typeface="Times New Roman" panose="02020603050405020304" pitchFamily="18" charset="0"/>
              <a:cs typeface="Times New Roman" panose="02020603050405020304" pitchFamily="18" charset="0"/>
            </a:endParaRPr>
          </a:p>
          <a:p>
            <a:r>
              <a:rPr lang="en-US" sz="1300" b="0" i="0" u="none" strike="noStrike" dirty="0">
                <a:solidFill>
                  <a:srgbClr val="444444"/>
                </a:solidFill>
                <a:effectLst/>
                <a:latin typeface="Times New Roman" panose="02020603050405020304" pitchFamily="18" charset="0"/>
                <a:cs typeface="Times New Roman" panose="02020603050405020304" pitchFamily="18" charset="0"/>
                <a:hlinkClick r:id="rId2"/>
              </a:rPr>
              <a:t>Antonio Terracciano, PhD</a:t>
            </a:r>
            <a:r>
              <a:rPr lang="en-US" sz="1300" b="0" i="0" u="none" strike="noStrike" baseline="30000" dirty="0">
                <a:solidFill>
                  <a:srgbClr val="444444"/>
                </a:solidFill>
                <a:effectLst/>
                <a:latin typeface="Times New Roman" panose="02020603050405020304" pitchFamily="18" charset="0"/>
                <a:cs typeface="Times New Roman" panose="02020603050405020304" pitchFamily="18" charset="0"/>
                <a:hlinkClick r:id="rId2"/>
              </a:rPr>
              <a:t>1</a:t>
            </a:r>
            <a:r>
              <a:rPr lang="en-US" sz="1300" b="0" i="0" dirty="0">
                <a:solidFill>
                  <a:srgbClr val="333333"/>
                </a:solidFill>
                <a:effectLst/>
                <a:latin typeface="Times New Roman" panose="02020603050405020304" pitchFamily="18" charset="0"/>
                <a:cs typeface="Times New Roman" panose="02020603050405020304" pitchFamily="18" charset="0"/>
              </a:rPr>
              <a:t>; </a:t>
            </a:r>
            <a:r>
              <a:rPr lang="en-US" sz="1300" b="0" i="0" u="none" strike="noStrike" dirty="0">
                <a:solidFill>
                  <a:srgbClr val="444444"/>
                </a:solidFill>
                <a:effectLst/>
                <a:latin typeface="Times New Roman" panose="02020603050405020304" pitchFamily="18" charset="0"/>
                <a:cs typeface="Times New Roman" panose="02020603050405020304" pitchFamily="18" charset="0"/>
                <a:hlinkClick r:id="rId3"/>
              </a:rPr>
              <a:t>Martina Luchetti, PhD</a:t>
            </a:r>
            <a:r>
              <a:rPr lang="en-US" sz="1300" b="0" i="0" u="none" strike="noStrike" baseline="30000" dirty="0">
                <a:solidFill>
                  <a:srgbClr val="444444"/>
                </a:solidFill>
                <a:effectLst/>
                <a:latin typeface="Times New Roman" panose="02020603050405020304" pitchFamily="18" charset="0"/>
                <a:cs typeface="Times New Roman" panose="02020603050405020304" pitchFamily="18" charset="0"/>
                <a:hlinkClick r:id="rId3"/>
              </a:rPr>
              <a:t>2</a:t>
            </a:r>
            <a:r>
              <a:rPr lang="en-US" sz="1300" b="0" i="0" dirty="0">
                <a:solidFill>
                  <a:srgbClr val="333333"/>
                </a:solidFill>
                <a:effectLst/>
                <a:latin typeface="Times New Roman" panose="02020603050405020304" pitchFamily="18" charset="0"/>
                <a:cs typeface="Times New Roman" panose="02020603050405020304" pitchFamily="18" charset="0"/>
              </a:rPr>
              <a:t>; </a:t>
            </a:r>
            <a:r>
              <a:rPr lang="en-US" sz="1300" b="0" i="0" u="none" strike="noStrike" dirty="0">
                <a:solidFill>
                  <a:srgbClr val="444444"/>
                </a:solidFill>
                <a:effectLst/>
                <a:latin typeface="Times New Roman" panose="02020603050405020304" pitchFamily="18" charset="0"/>
                <a:cs typeface="Times New Roman" panose="02020603050405020304" pitchFamily="18" charset="0"/>
                <a:hlinkClick r:id="rId4"/>
              </a:rPr>
              <a:t>Selin Karakose, PhD</a:t>
            </a:r>
            <a:r>
              <a:rPr lang="en-US" sz="1300" b="0" i="0" u="none" strike="noStrike" baseline="30000" dirty="0">
                <a:solidFill>
                  <a:srgbClr val="444444"/>
                </a:solidFill>
                <a:effectLst/>
                <a:latin typeface="Times New Roman" panose="02020603050405020304" pitchFamily="18" charset="0"/>
                <a:cs typeface="Times New Roman" panose="02020603050405020304" pitchFamily="18" charset="0"/>
                <a:hlinkClick r:id="rId4"/>
              </a:rPr>
              <a:t>1</a:t>
            </a:r>
            <a:r>
              <a:rPr lang="en-US" sz="1300" b="0" i="0" dirty="0">
                <a:solidFill>
                  <a:srgbClr val="333333"/>
                </a:solidFill>
                <a:effectLst/>
                <a:latin typeface="Times New Roman" panose="02020603050405020304" pitchFamily="18" charset="0"/>
                <a:cs typeface="Times New Roman" panose="02020603050405020304" pitchFamily="18" charset="0"/>
              </a:rPr>
              <a:t>; </a:t>
            </a:r>
            <a:r>
              <a:rPr lang="en-US" sz="1300" b="0" i="0" u="sng" dirty="0">
                <a:solidFill>
                  <a:srgbClr val="444444"/>
                </a:solidFill>
                <a:effectLst/>
                <a:latin typeface="Times New Roman" panose="02020603050405020304" pitchFamily="18" charset="0"/>
                <a:cs typeface="Times New Roman" panose="02020603050405020304" pitchFamily="18" charset="0"/>
              </a:rPr>
              <a:t>et al</a:t>
            </a:r>
            <a:r>
              <a:rPr lang="en-US" sz="1300" b="0" i="0" u="none" strike="noStrike" dirty="0">
                <a:solidFill>
                  <a:srgbClr val="444444"/>
                </a:solidFill>
                <a:effectLst/>
                <a:latin typeface="Times New Roman" panose="02020603050405020304" pitchFamily="18" charset="0"/>
                <a:cs typeface="Times New Roman" panose="02020603050405020304" pitchFamily="18" charset="0"/>
                <a:hlinkClick r:id="rId5"/>
              </a:rPr>
              <a:t>Yannick Stephan, PhD</a:t>
            </a:r>
            <a:r>
              <a:rPr lang="en-US" sz="1300" b="0" i="0" u="none" strike="noStrike" baseline="30000" dirty="0">
                <a:solidFill>
                  <a:srgbClr val="444444"/>
                </a:solidFill>
                <a:effectLst/>
                <a:latin typeface="Times New Roman" panose="02020603050405020304" pitchFamily="18" charset="0"/>
                <a:cs typeface="Times New Roman" panose="02020603050405020304" pitchFamily="18" charset="0"/>
                <a:hlinkClick r:id="rId5"/>
              </a:rPr>
              <a:t>3</a:t>
            </a:r>
            <a:r>
              <a:rPr lang="en-US" sz="1300" b="0" i="0" dirty="0">
                <a:solidFill>
                  <a:srgbClr val="333333"/>
                </a:solidFill>
                <a:effectLst/>
                <a:latin typeface="Times New Roman" panose="02020603050405020304" pitchFamily="18" charset="0"/>
                <a:cs typeface="Times New Roman" panose="02020603050405020304" pitchFamily="18" charset="0"/>
              </a:rPr>
              <a:t>; </a:t>
            </a:r>
            <a:r>
              <a:rPr lang="en-US" sz="1300" b="0" i="0" u="none" strike="noStrike" dirty="0">
                <a:solidFill>
                  <a:srgbClr val="444444"/>
                </a:solidFill>
                <a:effectLst/>
                <a:latin typeface="Times New Roman" panose="02020603050405020304" pitchFamily="18" charset="0"/>
                <a:cs typeface="Times New Roman" panose="02020603050405020304" pitchFamily="18" charset="0"/>
                <a:hlinkClick r:id="rId6"/>
              </a:rPr>
              <a:t>Angelina R. Sutin, PhD</a:t>
            </a:r>
            <a:r>
              <a:rPr lang="en-US" sz="1300" b="0" i="0" u="none" strike="noStrike" baseline="30000" dirty="0">
                <a:solidFill>
                  <a:srgbClr val="444444"/>
                </a:solidFill>
                <a:effectLst/>
                <a:latin typeface="Times New Roman" panose="02020603050405020304" pitchFamily="18" charset="0"/>
                <a:cs typeface="Times New Roman" panose="02020603050405020304" pitchFamily="18" charset="0"/>
                <a:hlinkClick r:id="rId6"/>
              </a:rPr>
              <a:t>2</a:t>
            </a:r>
            <a:br>
              <a:rPr lang="en-US" sz="1300" b="0" i="0" dirty="0">
                <a:solidFill>
                  <a:srgbClr val="333333"/>
                </a:solidFill>
                <a:effectLst/>
                <a:latin typeface="Times New Roman" panose="02020603050405020304" pitchFamily="18" charset="0"/>
                <a:cs typeface="Times New Roman" panose="02020603050405020304" pitchFamily="18" charset="0"/>
              </a:rPr>
            </a:br>
            <a:r>
              <a:rPr lang="en-US" sz="1300" b="0" i="0" u="none" strike="noStrike" dirty="0">
                <a:solidFill>
                  <a:srgbClr val="D71635"/>
                </a:solidFill>
                <a:effectLst/>
                <a:latin typeface="Times New Roman" panose="02020603050405020304" pitchFamily="18" charset="0"/>
                <a:cs typeface="Times New Roman" panose="02020603050405020304" pitchFamily="18" charset="0"/>
              </a:rPr>
              <a:t>Author Affiliations</a:t>
            </a:r>
            <a:r>
              <a:rPr lang="en-US" sz="1300" b="0" i="0" dirty="0">
                <a:solidFill>
                  <a:srgbClr val="444444"/>
                </a:solidFill>
                <a:effectLst/>
                <a:latin typeface="Times New Roman" panose="02020603050405020304" pitchFamily="18" charset="0"/>
                <a:cs typeface="Times New Roman" panose="02020603050405020304" pitchFamily="18" charset="0"/>
              </a:rPr>
              <a:t> </a:t>
            </a:r>
            <a:r>
              <a:rPr lang="en-US" sz="1300" b="0" i="0" u="none" strike="noStrike" dirty="0">
                <a:solidFill>
                  <a:srgbClr val="D71635"/>
                </a:solidFill>
                <a:effectLst/>
                <a:latin typeface="Times New Roman" panose="02020603050405020304" pitchFamily="18" charset="0"/>
                <a:cs typeface="Times New Roman" panose="02020603050405020304" pitchFamily="18" charset="0"/>
                <a:hlinkClick r:id="rId7"/>
              </a:rPr>
              <a:t>Article Information</a:t>
            </a:r>
            <a:br>
              <a:rPr lang="en-US" sz="1300" b="0" i="0" dirty="0">
                <a:solidFill>
                  <a:srgbClr val="444444"/>
                </a:solidFill>
                <a:effectLst/>
                <a:latin typeface="Times New Roman" panose="02020603050405020304" pitchFamily="18" charset="0"/>
                <a:cs typeface="Times New Roman" panose="02020603050405020304" pitchFamily="18" charset="0"/>
              </a:rPr>
            </a:br>
            <a:r>
              <a:rPr lang="en-US" sz="1300" b="0" i="1" dirty="0">
                <a:solidFill>
                  <a:srgbClr val="333333"/>
                </a:solidFill>
                <a:effectLst/>
                <a:latin typeface="Times New Roman" panose="02020603050405020304" pitchFamily="18" charset="0"/>
                <a:cs typeface="Times New Roman" panose="02020603050405020304" pitchFamily="18" charset="0"/>
              </a:rPr>
              <a:t>JAMA Neurol. </a:t>
            </a:r>
            <a:r>
              <a:rPr lang="en-US" sz="1300" b="0" i="0" dirty="0">
                <a:solidFill>
                  <a:srgbClr val="333333"/>
                </a:solidFill>
                <a:effectLst/>
                <a:latin typeface="Times New Roman" panose="02020603050405020304" pitchFamily="18" charset="0"/>
                <a:cs typeface="Times New Roman" panose="02020603050405020304" pitchFamily="18" charset="0"/>
              </a:rPr>
              <a:t>Published online October 2, 2023. doi:10.1001/jamaneurol.2023.3382</a:t>
            </a:r>
            <a:br>
              <a:rPr lang="en-US" sz="1300" b="0" i="0" dirty="0">
                <a:solidFill>
                  <a:srgbClr val="333333"/>
                </a:solidFill>
                <a:effectLst/>
                <a:latin typeface="Times New Roman" panose="02020603050405020304" pitchFamily="18" charset="0"/>
                <a:cs typeface="Times New Roman" panose="02020603050405020304" pitchFamily="18" charset="0"/>
              </a:rPr>
            </a:br>
            <a:br>
              <a:rPr lang="en-US" sz="1300" b="0" i="0" dirty="0">
                <a:solidFill>
                  <a:srgbClr val="981B1E"/>
                </a:solidFill>
                <a:effectLst/>
                <a:latin typeface="Times New Roman" panose="02020603050405020304" pitchFamily="18" charset="0"/>
                <a:cs typeface="Times New Roman" panose="02020603050405020304" pitchFamily="18" charset="0"/>
              </a:rPr>
            </a:br>
            <a:endParaRPr lang="en-US" sz="1300" dirty="0">
              <a:latin typeface="Times New Roman" panose="02020603050405020304" pitchFamily="18"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40CDA702-56E2-8B81-19CB-D8A88C4EDDF8}"/>
              </a:ext>
            </a:extLst>
          </p:cNvPr>
          <p:cNvSpPr>
            <a:spLocks noGrp="1"/>
          </p:cNvSpPr>
          <p:nvPr>
            <p:ph type="ftr" sz="quarter" idx="11"/>
          </p:nvPr>
        </p:nvSpPr>
        <p:spPr/>
        <p:txBody>
          <a:bodyPr/>
          <a:lstStyle/>
          <a:p>
            <a:r>
              <a:rPr lang="en-US" dirty="0"/>
              <a:t>Marin P. Allen, Ph.D.  10/13/23</a:t>
            </a:r>
          </a:p>
        </p:txBody>
      </p:sp>
      <p:sp>
        <p:nvSpPr>
          <p:cNvPr id="8" name="Slide Number Placeholder 7">
            <a:extLst>
              <a:ext uri="{FF2B5EF4-FFF2-40B4-BE49-F238E27FC236}">
                <a16:creationId xmlns:a16="http://schemas.microsoft.com/office/drawing/2014/main" id="{3F75EEC3-8873-5080-348D-21A5146A8876}"/>
              </a:ext>
            </a:extLst>
          </p:cNvPr>
          <p:cNvSpPr>
            <a:spLocks noGrp="1"/>
          </p:cNvSpPr>
          <p:nvPr>
            <p:ph type="sldNum" sz="quarter" idx="12"/>
          </p:nvPr>
        </p:nvSpPr>
        <p:spPr/>
        <p:txBody>
          <a:bodyPr/>
          <a:lstStyle/>
          <a:p>
            <a:fld id="{626DC474-6C23-481D-9985-10FF208078D5}" type="slidenum">
              <a:rPr lang="en-US" smtClean="0"/>
              <a:t>56</a:t>
            </a:fld>
            <a:endParaRPr lang="en-US" dirty="0"/>
          </a:p>
        </p:txBody>
      </p:sp>
      <p:sp>
        <p:nvSpPr>
          <p:cNvPr id="6" name="Content Placeholder 5">
            <a:extLst>
              <a:ext uri="{FF2B5EF4-FFF2-40B4-BE49-F238E27FC236}">
                <a16:creationId xmlns:a16="http://schemas.microsoft.com/office/drawing/2014/main" id="{1144C86C-C13C-2264-2BE7-3EDF749981D5}"/>
              </a:ext>
            </a:extLst>
          </p:cNvPr>
          <p:cNvSpPr>
            <a:spLocks noGrp="1"/>
          </p:cNvSpPr>
          <p:nvPr>
            <p:ph sz="quarter" idx="4294967295"/>
          </p:nvPr>
        </p:nvSpPr>
        <p:spPr>
          <a:xfrm>
            <a:off x="12124267" y="2582863"/>
            <a:ext cx="67733" cy="600604"/>
          </a:xfrm>
        </p:spPr>
        <p:txBody>
          <a:bodyPr>
            <a:normAutofit/>
          </a:bodyPr>
          <a:lstStyle/>
          <a:p>
            <a:endParaRPr lang="en-US" dirty="0"/>
          </a:p>
        </p:txBody>
      </p:sp>
      <p:pic>
        <p:nvPicPr>
          <p:cNvPr id="2049" name="Picture 1">
            <a:extLst>
              <a:ext uri="{FF2B5EF4-FFF2-40B4-BE49-F238E27FC236}">
                <a16:creationId xmlns:a16="http://schemas.microsoft.com/office/drawing/2014/main" id="{EC91EF2D-492B-251C-4B5D-9B107879F6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3FB7E061-652F-4570-E391-B66E5D63BF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29444"/>
      </p:ext>
    </p:extLst>
  </p:cSld>
  <p:clrMapOvr>
    <a:masterClrMapping/>
  </p:clrMapOvr>
  <mc:AlternateContent xmlns:mc="http://schemas.openxmlformats.org/markup-compatibility/2006" xmlns:p14="http://schemas.microsoft.com/office/powerpoint/2010/main">
    <mc:Choice Requires="p14">
      <p:transition spd="slow" p14:dur="2000" advTm="167857"/>
    </mc:Choice>
    <mc:Fallback xmlns="">
      <p:transition spd="slow" advTm="167857"/>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522582-1F12-00F8-11CD-58F6C92876B4}"/>
              </a:ext>
            </a:extLst>
          </p:cNvPr>
          <p:cNvSpPr>
            <a:spLocks noGrp="1"/>
          </p:cNvSpPr>
          <p:nvPr>
            <p:ph type="title"/>
          </p:nvPr>
        </p:nvSpPr>
        <p:spPr/>
        <p:txBody>
          <a:bodyPr>
            <a:normAutofit/>
          </a:bodyPr>
          <a:lstStyle/>
          <a:p>
            <a:endParaRPr lang="en-US" sz="60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F82727BD-1A2D-B802-2354-691D735FF884}"/>
              </a:ext>
            </a:extLst>
          </p:cNvPr>
          <p:cNvSpPr>
            <a:spLocks noGrp="1"/>
          </p:cNvSpPr>
          <p:nvPr>
            <p:ph idx="1"/>
          </p:nvPr>
        </p:nvSpPr>
        <p:spPr/>
        <p:txBody>
          <a:bodyPr>
            <a:normAutofit lnSpcReduction="10000"/>
          </a:bodyPr>
          <a:lstStyle/>
          <a:p>
            <a:endParaRPr lang="en-US" dirty="0"/>
          </a:p>
          <a:p>
            <a:endParaRPr lang="en-US" dirty="0"/>
          </a:p>
          <a:p>
            <a:endParaRPr lang="en-US" dirty="0"/>
          </a:p>
          <a:p>
            <a:r>
              <a:rPr lang="en-US" sz="5400" dirty="0">
                <a:latin typeface="Times New Roman" panose="02020603050405020304" pitchFamily="18" charset="0"/>
                <a:cs typeface="Times New Roman" panose="02020603050405020304" pitchFamily="18" charset="0"/>
              </a:rPr>
              <a:t>Thank you!</a:t>
            </a:r>
            <a:endParaRPr lang="en-US" sz="5400" dirty="0"/>
          </a:p>
          <a:p>
            <a:endParaRPr lang="en-US" dirty="0"/>
          </a:p>
          <a:p>
            <a:endParaRPr lang="en-US" dirty="0"/>
          </a:p>
          <a:p>
            <a:endParaRPr lang="en-US" dirty="0"/>
          </a:p>
          <a:p>
            <a:r>
              <a:rPr lang="en-US" sz="2400" dirty="0">
                <a:latin typeface="Times New Roman" panose="02020603050405020304" pitchFamily="18" charset="0"/>
                <a:cs typeface="Times New Roman" panose="02020603050405020304" pitchFamily="18" charset="0"/>
              </a:rPr>
              <a:t>* Note:  Opinions expressed in this presentation are those of the author.</a:t>
            </a:r>
          </a:p>
        </p:txBody>
      </p:sp>
      <p:sp>
        <p:nvSpPr>
          <p:cNvPr id="4" name="Footer Placeholder 3">
            <a:extLst>
              <a:ext uri="{FF2B5EF4-FFF2-40B4-BE49-F238E27FC236}">
                <a16:creationId xmlns:a16="http://schemas.microsoft.com/office/drawing/2014/main" id="{4E4938A9-75CF-22D9-C37B-D86E9F44D854}"/>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992FA94F-3E1D-A65B-D7F4-8427A676D2B9}"/>
              </a:ext>
            </a:extLst>
          </p:cNvPr>
          <p:cNvSpPr>
            <a:spLocks noGrp="1"/>
          </p:cNvSpPr>
          <p:nvPr>
            <p:ph type="sldNum" sz="quarter" idx="12"/>
          </p:nvPr>
        </p:nvSpPr>
        <p:spPr/>
        <p:txBody>
          <a:bodyPr/>
          <a:lstStyle/>
          <a:p>
            <a:fld id="{626DC474-6C23-481D-9985-10FF208078D5}" type="slidenum">
              <a:rPr lang="en-US" smtClean="0"/>
              <a:t>57</a:t>
            </a:fld>
            <a:endParaRPr lang="en-US" dirty="0"/>
          </a:p>
        </p:txBody>
      </p:sp>
    </p:spTree>
    <p:extLst>
      <p:ext uri="{BB962C8B-B14F-4D97-AF65-F5344CB8AC3E}">
        <p14:creationId xmlns:p14="http://schemas.microsoft.com/office/powerpoint/2010/main" val="2138588867"/>
      </p:ext>
    </p:extLst>
  </p:cSld>
  <p:clrMapOvr>
    <a:masterClrMapping/>
  </p:clrMapOvr>
  <mc:AlternateContent xmlns:mc="http://schemas.openxmlformats.org/markup-compatibility/2006" xmlns:p14="http://schemas.microsoft.com/office/powerpoint/2010/main">
    <mc:Choice Requires="p14">
      <p:transition spd="slow" p14:dur="2000" advTm="7217"/>
    </mc:Choice>
    <mc:Fallback xmlns="">
      <p:transition spd="slow" advTm="72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1BB9-BD64-F324-305C-15801E33E9F5}"/>
              </a:ext>
            </a:extLst>
          </p:cNvPr>
          <p:cNvSpPr>
            <a:spLocks noGrp="1"/>
          </p:cNvSpPr>
          <p:nvPr>
            <p:ph type="title"/>
          </p:nvPr>
        </p:nvSpPr>
        <p:spPr>
          <a:xfrm>
            <a:off x="1097280" y="286603"/>
            <a:ext cx="10058400" cy="702303"/>
          </a:xfrm>
        </p:spPr>
        <p:txBody>
          <a:bodyPr>
            <a:normAutofit/>
          </a:bodyPr>
          <a:lstStyle/>
          <a:p>
            <a:r>
              <a:rPr lang="en-US" sz="2000" dirty="0"/>
              <a:t>(continued)</a:t>
            </a:r>
          </a:p>
        </p:txBody>
      </p:sp>
      <p:sp>
        <p:nvSpPr>
          <p:cNvPr id="3" name="Content Placeholder 2">
            <a:extLst>
              <a:ext uri="{FF2B5EF4-FFF2-40B4-BE49-F238E27FC236}">
                <a16:creationId xmlns:a16="http://schemas.microsoft.com/office/drawing/2014/main" id="{FBD56151-27AC-9AAF-0937-7BEA885D8DAD}"/>
              </a:ext>
            </a:extLst>
          </p:cNvPr>
          <p:cNvSpPr>
            <a:spLocks noGrp="1"/>
          </p:cNvSpPr>
          <p:nvPr>
            <p:ph idx="1"/>
          </p:nvPr>
        </p:nvSpPr>
        <p:spPr/>
        <p:txBody>
          <a:bodyPr>
            <a:normAutofit/>
          </a:bodyPr>
          <a:lstStyle/>
          <a:p>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Clinical research is focused on what we know or don’t know about diseases, disorders, or behaviors in people. </a:t>
            </a:r>
          </a:p>
          <a:p>
            <a:r>
              <a:rPr lang="en-US" sz="3200" kern="100" dirty="0">
                <a:latin typeface="Times New Roman" panose="02020603050405020304" pitchFamily="18" charset="0"/>
                <a:ea typeface="Calibri" panose="020F0502020204030204" pitchFamily="34" charset="0"/>
                <a:cs typeface="Times New Roman" panose="02020603050405020304" pitchFamily="18" charset="0"/>
              </a:rPr>
              <a:t>→There are often different studies that approach the same question in different ways.</a:t>
            </a:r>
          </a:p>
          <a:p>
            <a:r>
              <a:rPr lang="en-US" sz="3200" kern="100" dirty="0">
                <a:latin typeface="Times New Roman" panose="02020603050405020304" pitchFamily="18" charset="0"/>
                <a:ea typeface="Calibri" panose="020F0502020204030204" pitchFamily="34" charset="0"/>
                <a:cs typeface="Times New Roman" panose="02020603050405020304" pitchFamily="18" charset="0"/>
              </a:rPr>
              <a:t>→Clinical research is hard and complicated, but very necessary and requires a wide range of skills, scientists, medical professionals, and , most importantly, volunteers.</a:t>
            </a:r>
            <a:endParaRPr lang="en-US" sz="3200" dirty="0"/>
          </a:p>
        </p:txBody>
      </p:sp>
      <p:sp>
        <p:nvSpPr>
          <p:cNvPr id="4" name="Footer Placeholder 3">
            <a:extLst>
              <a:ext uri="{FF2B5EF4-FFF2-40B4-BE49-F238E27FC236}">
                <a16:creationId xmlns:a16="http://schemas.microsoft.com/office/drawing/2014/main" id="{A74A860D-7E02-FFEA-2A7D-E632B6E1D2D1}"/>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9417D070-EC7A-9337-E560-C0D3A9C44DE5}"/>
              </a:ext>
            </a:extLst>
          </p:cNvPr>
          <p:cNvSpPr>
            <a:spLocks noGrp="1"/>
          </p:cNvSpPr>
          <p:nvPr>
            <p:ph type="sldNum" sz="quarter" idx="12"/>
          </p:nvPr>
        </p:nvSpPr>
        <p:spPr/>
        <p:txBody>
          <a:bodyPr/>
          <a:lstStyle/>
          <a:p>
            <a:fld id="{626DC474-6C23-481D-9985-10FF208078D5}" type="slidenum">
              <a:rPr lang="en-US" smtClean="0"/>
              <a:t>6</a:t>
            </a:fld>
            <a:endParaRPr lang="en-US" dirty="0"/>
          </a:p>
        </p:txBody>
      </p:sp>
    </p:spTree>
    <p:extLst>
      <p:ext uri="{BB962C8B-B14F-4D97-AF65-F5344CB8AC3E}">
        <p14:creationId xmlns:p14="http://schemas.microsoft.com/office/powerpoint/2010/main" val="154826920"/>
      </p:ext>
    </p:extLst>
  </p:cSld>
  <p:clrMapOvr>
    <a:masterClrMapping/>
  </p:clrMapOvr>
  <mc:AlternateContent xmlns:mc="http://schemas.openxmlformats.org/markup-compatibility/2006" xmlns:p14="http://schemas.microsoft.com/office/powerpoint/2010/main">
    <mc:Choice Requires="p14">
      <p:transition spd="slow" p14:dur="2000" advTm="35389"/>
    </mc:Choice>
    <mc:Fallback xmlns="">
      <p:transition spd="slow" advTm="353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8088-BB50-7DE0-DF0F-F6E66FBF5AAB}"/>
              </a:ext>
            </a:extLst>
          </p:cNvPr>
          <p:cNvSpPr>
            <a:spLocks noGrp="1"/>
          </p:cNvSpPr>
          <p:nvPr>
            <p:ph type="title"/>
          </p:nvPr>
        </p:nvSpPr>
        <p:spPr/>
        <p:txBody>
          <a:bodyPr>
            <a:noAutofit/>
          </a:bodyPr>
          <a:lstStyle/>
          <a:p>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605748C-009E-84EB-CB0C-3426293D8DE2}"/>
              </a:ext>
            </a:extLst>
          </p:cNvPr>
          <p:cNvSpPr>
            <a:spLocks noGrp="1"/>
          </p:cNvSpPr>
          <p:nvPr>
            <p:ph idx="1"/>
          </p:nvPr>
        </p:nvSpPr>
        <p:spPr>
          <a:xfrm>
            <a:off x="1097280" y="2554940"/>
            <a:ext cx="10058400" cy="3314153"/>
          </a:xfrm>
        </p:spPr>
        <p:txBody>
          <a:bodyPr>
            <a:normAutofit/>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 can hear some of you thinking, “But, we asked about clinical </a:t>
            </a:r>
            <a:r>
              <a:rPr lang="en-US" sz="3600" b="1" i="1" dirty="0">
                <a:solidFill>
                  <a:srgbClr val="FF0000"/>
                </a:solidFill>
                <a:latin typeface="Times New Roman" panose="02020603050405020304" pitchFamily="18" charset="0"/>
                <a:cs typeface="Times New Roman" panose="02020603050405020304" pitchFamily="18" charset="0"/>
              </a:rPr>
              <a:t>trials</a:t>
            </a:r>
            <a:r>
              <a:rPr lang="en-US" sz="3600" dirty="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AE48679-004A-F8DA-E127-2B5DED037508}"/>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AFCCE6D2-8560-8F6F-5076-D527B848AA77}"/>
              </a:ext>
            </a:extLst>
          </p:cNvPr>
          <p:cNvSpPr>
            <a:spLocks noGrp="1"/>
          </p:cNvSpPr>
          <p:nvPr>
            <p:ph type="sldNum" sz="quarter" idx="12"/>
          </p:nvPr>
        </p:nvSpPr>
        <p:spPr/>
        <p:txBody>
          <a:bodyPr/>
          <a:lstStyle/>
          <a:p>
            <a:fld id="{626DC474-6C23-481D-9985-10FF208078D5}" type="slidenum">
              <a:rPr lang="en-US" smtClean="0"/>
              <a:t>7</a:t>
            </a:fld>
            <a:endParaRPr lang="en-US" dirty="0"/>
          </a:p>
        </p:txBody>
      </p:sp>
    </p:spTree>
    <p:extLst>
      <p:ext uri="{BB962C8B-B14F-4D97-AF65-F5344CB8AC3E}">
        <p14:creationId xmlns:p14="http://schemas.microsoft.com/office/powerpoint/2010/main" val="3818451054"/>
      </p:ext>
    </p:extLst>
  </p:cSld>
  <p:clrMapOvr>
    <a:masterClrMapping/>
  </p:clrMapOvr>
  <mc:AlternateContent xmlns:mc="http://schemas.openxmlformats.org/markup-compatibility/2006" xmlns:p14="http://schemas.microsoft.com/office/powerpoint/2010/main">
    <mc:Choice Requires="p14">
      <p:transition spd="slow" p14:dur="2000" advTm="6098"/>
    </mc:Choice>
    <mc:Fallback xmlns="">
      <p:transition spd="slow" advTm="609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77CA-F9B5-5316-2632-676D0E74A782}"/>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Clinical Research: </a:t>
            </a:r>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Observational Studies</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56E14B7-CB08-8E12-DF06-14F80AD35E95}"/>
              </a:ext>
            </a:extLst>
          </p:cNvPr>
          <p:cNvSpPr>
            <a:spLocks noGrp="1"/>
          </p:cNvSpPr>
          <p:nvPr>
            <p:ph idx="1"/>
          </p:nvPr>
        </p:nvSpPr>
        <p:spPr/>
        <p:txBody>
          <a:bodyPr/>
          <a:lstStyle/>
          <a:p>
            <a:endParaRPr lang="en-US" b="1" u="sng"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Case Study / Case Series</a:t>
            </a:r>
          </a:p>
          <a:p>
            <a:r>
              <a:rPr lang="en-US" sz="2800" dirty="0">
                <a:latin typeface="Times New Roman" panose="02020603050405020304" pitchFamily="18" charset="0"/>
                <a:cs typeface="Times New Roman" panose="02020603050405020304" pitchFamily="18" charset="0"/>
              </a:rPr>
              <a:t>► Ecological Study</a:t>
            </a:r>
          </a:p>
          <a:p>
            <a:r>
              <a:rPr lang="en-US" sz="2800" dirty="0">
                <a:latin typeface="Times New Roman" panose="02020603050405020304" pitchFamily="18" charset="0"/>
                <a:cs typeface="Times New Roman" panose="02020603050405020304" pitchFamily="18" charset="0"/>
              </a:rPr>
              <a:t>► Cross-Sectional Study</a:t>
            </a:r>
          </a:p>
          <a:p>
            <a:r>
              <a:rPr lang="en-US" sz="2800" dirty="0">
                <a:latin typeface="Times New Roman" panose="02020603050405020304" pitchFamily="18" charset="0"/>
                <a:cs typeface="Times New Roman" panose="02020603050405020304" pitchFamily="18" charset="0"/>
              </a:rPr>
              <a:t>► Case-Control Study</a:t>
            </a:r>
          </a:p>
          <a:p>
            <a:r>
              <a:rPr lang="en-US" sz="2800" dirty="0">
                <a:latin typeface="Times New Roman" panose="02020603050405020304" pitchFamily="18" charset="0"/>
                <a:cs typeface="Times New Roman" panose="02020603050405020304" pitchFamily="18" charset="0"/>
              </a:rPr>
              <a:t>► Cohort Study</a:t>
            </a:r>
          </a:p>
        </p:txBody>
      </p:sp>
      <p:sp>
        <p:nvSpPr>
          <p:cNvPr id="4" name="Footer Placeholder 3">
            <a:extLst>
              <a:ext uri="{FF2B5EF4-FFF2-40B4-BE49-F238E27FC236}">
                <a16:creationId xmlns:a16="http://schemas.microsoft.com/office/drawing/2014/main" id="{DF6525F8-8EAC-81E7-34AD-77D4E5C63044}"/>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7D5F4AB3-7324-B8BF-2D27-64B3166AA3FE}"/>
              </a:ext>
            </a:extLst>
          </p:cNvPr>
          <p:cNvSpPr>
            <a:spLocks noGrp="1"/>
          </p:cNvSpPr>
          <p:nvPr>
            <p:ph type="sldNum" sz="quarter" idx="12"/>
          </p:nvPr>
        </p:nvSpPr>
        <p:spPr/>
        <p:txBody>
          <a:bodyPr/>
          <a:lstStyle/>
          <a:p>
            <a:fld id="{626DC474-6C23-481D-9985-10FF208078D5}" type="slidenum">
              <a:rPr lang="en-US" smtClean="0"/>
              <a:t>8</a:t>
            </a:fld>
            <a:endParaRPr lang="en-US" dirty="0"/>
          </a:p>
        </p:txBody>
      </p:sp>
    </p:spTree>
    <p:extLst>
      <p:ext uri="{BB962C8B-B14F-4D97-AF65-F5344CB8AC3E}">
        <p14:creationId xmlns:p14="http://schemas.microsoft.com/office/powerpoint/2010/main" val="2828451589"/>
      </p:ext>
    </p:extLst>
  </p:cSld>
  <p:clrMapOvr>
    <a:masterClrMapping/>
  </p:clrMapOvr>
  <mc:AlternateContent xmlns:mc="http://schemas.openxmlformats.org/markup-compatibility/2006" xmlns:p14="http://schemas.microsoft.com/office/powerpoint/2010/main">
    <mc:Choice Requires="p14">
      <p:transition spd="slow" p14:dur="2000" advTm="25020"/>
    </mc:Choice>
    <mc:Fallback xmlns="">
      <p:transition spd="slow" advTm="250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D5B7-4795-229D-C037-F64ACE2F9DDA}"/>
              </a:ext>
            </a:extLst>
          </p:cNvPr>
          <p:cNvSpPr>
            <a:spLocks noGrp="1"/>
          </p:cNvSpPr>
          <p:nvPr>
            <p:ph type="title"/>
          </p:nvPr>
        </p:nvSpPr>
        <p:spPr/>
        <p:txBody>
          <a:bodyPr>
            <a:normAutofit/>
          </a:bodyPr>
          <a:lstStyle/>
          <a:p>
            <a:r>
              <a:rPr lang="en-US" sz="3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Observational Studies</a:t>
            </a:r>
            <a:endParaRPr lang="en-US" sz="3600" dirty="0"/>
          </a:p>
        </p:txBody>
      </p:sp>
      <p:sp>
        <p:nvSpPr>
          <p:cNvPr id="3" name="Content Placeholder 2">
            <a:extLst>
              <a:ext uri="{FF2B5EF4-FFF2-40B4-BE49-F238E27FC236}">
                <a16:creationId xmlns:a16="http://schemas.microsoft.com/office/drawing/2014/main" id="{CC2E933A-C190-E193-4E9C-15D55BA0E58F}"/>
              </a:ext>
            </a:extLst>
          </p:cNvPr>
          <p:cNvSpPr>
            <a:spLocks noGrp="1"/>
          </p:cNvSpPr>
          <p:nvPr>
            <p:ph idx="1"/>
          </p:nvPr>
        </p:nvSpPr>
        <p:spPr/>
        <p:txBody>
          <a:bodyPr>
            <a:normAutofit/>
          </a:bodyPr>
          <a:lstStyle/>
          <a:p>
            <a:pPr marL="0" indent="0" algn="ctr">
              <a:buNone/>
            </a:pPr>
            <a:r>
              <a:rPr lang="en-US" sz="2400" b="1" u="sng" dirty="0">
                <a:latin typeface="Times New Roman" panose="02020603050405020304" pitchFamily="18" charset="0"/>
                <a:cs typeface="Times New Roman" panose="02020603050405020304" pitchFamily="18" charset="0"/>
              </a:rPr>
              <a:t>Case Study / Case Series  </a:t>
            </a:r>
          </a:p>
          <a:p>
            <a:pPr marL="0" indent="0">
              <a:buNone/>
            </a:pPr>
            <a:r>
              <a:rPr lang="en-US" sz="2400" dirty="0">
                <a:latin typeface="Times New Roman" panose="02020603050405020304" pitchFamily="18" charset="0"/>
                <a:cs typeface="Times New Roman" panose="02020603050405020304" pitchFamily="18" charset="0"/>
              </a:rPr>
              <a:t>Careful, detailed description of </a:t>
            </a:r>
            <a:r>
              <a:rPr lang="en-US" sz="2400" b="1" i="1" dirty="0">
                <a:solidFill>
                  <a:srgbClr val="FF0000"/>
                </a:solidFill>
                <a:latin typeface="Times New Roman" panose="02020603050405020304" pitchFamily="18" charset="0"/>
                <a:cs typeface="Times New Roman" panose="02020603050405020304" pitchFamily="18" charset="0"/>
              </a:rPr>
              <a:t>one or more patients</a:t>
            </a:r>
            <a:r>
              <a:rPr lang="en-US" sz="2400" dirty="0">
                <a:latin typeface="Times New Roman" panose="02020603050405020304" pitchFamily="18" charset="0"/>
                <a:cs typeface="Times New Roman" panose="02020603050405020304" pitchFamily="18" charset="0"/>
              </a:rPr>
              <a:t>. By documenting new or unusual cases, a scientist can start to develop </a:t>
            </a:r>
            <a:r>
              <a:rPr lang="en-US" sz="2400" b="1" i="1" dirty="0">
                <a:solidFill>
                  <a:srgbClr val="FF0000"/>
                </a:solidFill>
                <a:latin typeface="Times New Roman" panose="02020603050405020304" pitchFamily="18" charset="0"/>
                <a:cs typeface="Times New Roman" panose="02020603050405020304" pitchFamily="18" charset="0"/>
              </a:rPr>
              <a:t>hypotheses </a:t>
            </a:r>
            <a:r>
              <a:rPr lang="en-US" sz="2400" dirty="0">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ideas that can be formally tested</a:t>
            </a:r>
            <a:r>
              <a:rPr lang="en-US" sz="2400" dirty="0">
                <a:latin typeface="Times New Roman" panose="02020603050405020304" pitchFamily="18" charset="0"/>
                <a:cs typeface="Times New Roman" panose="02020603050405020304" pitchFamily="18" charset="0"/>
              </a:rPr>
              <a:t>). These scientists are often looking for </a:t>
            </a:r>
            <a:r>
              <a:rPr lang="en-US" sz="2400" dirty="0">
                <a:highlight>
                  <a:srgbClr val="FFFF00"/>
                </a:highlight>
                <a:latin typeface="Times New Roman" panose="02020603050405020304" pitchFamily="18" charset="0"/>
                <a:cs typeface="Times New Roman" panose="02020603050405020304" pitchFamily="18" charset="0"/>
              </a:rPr>
              <a:t>causes or risk factors</a:t>
            </a:r>
            <a:r>
              <a:rPr lang="en-US" sz="2400" dirty="0">
                <a:latin typeface="Times New Roman" panose="02020603050405020304" pitchFamily="18" charset="0"/>
                <a:cs typeface="Times New Roman" panose="02020603050405020304" pitchFamily="18" charset="0"/>
              </a:rPr>
              <a:t>.</a:t>
            </a:r>
            <a:endParaRPr lang="en-US" sz="2400" dirty="0"/>
          </a:p>
          <a:p>
            <a:pPr marL="0" indent="0" algn="ctr">
              <a:buNone/>
            </a:pPr>
            <a:r>
              <a:rPr lang="en-US" sz="2400" b="1" u="sng" dirty="0">
                <a:latin typeface="Times New Roman" panose="02020603050405020304" pitchFamily="18" charset="0"/>
                <a:cs typeface="Times New Roman" panose="02020603050405020304" pitchFamily="18" charset="0"/>
              </a:rPr>
              <a:t>Ecological Study </a:t>
            </a:r>
          </a:p>
          <a:p>
            <a:pPr marL="0" indent="0">
              <a:buNone/>
            </a:pPr>
            <a:r>
              <a:rPr lang="en-US" sz="2400" b="1" i="1" dirty="0">
                <a:solidFill>
                  <a:srgbClr val="FF0000"/>
                </a:solidFill>
                <a:latin typeface="Times New Roman" panose="02020603050405020304" pitchFamily="18" charset="0"/>
                <a:cs typeface="Times New Roman" panose="02020603050405020304" pitchFamily="18" charset="0"/>
              </a:rPr>
              <a:t>Compares the rate of disease or condition for groups of people</a:t>
            </a:r>
            <a:r>
              <a:rPr lang="en-US" sz="2400" dirty="0">
                <a:latin typeface="Times New Roman" panose="02020603050405020304" pitchFamily="18" charset="0"/>
                <a:cs typeface="Times New Roman" panose="02020603050405020304" pitchFamily="18" charset="0"/>
              </a:rPr>
              <a:t>, such as towns in different climates, or places with different incomes, or differing populations.</a:t>
            </a:r>
            <a:endParaRPr lang="en-US" sz="2400" b="1" u="sn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ED1ED5B-D048-F821-EF63-F831FA1E7121}"/>
              </a:ext>
            </a:extLst>
          </p:cNvPr>
          <p:cNvSpPr>
            <a:spLocks noGrp="1"/>
          </p:cNvSpPr>
          <p:nvPr>
            <p:ph type="ftr" sz="quarter" idx="11"/>
          </p:nvPr>
        </p:nvSpPr>
        <p:spPr/>
        <p:txBody>
          <a:bodyPr/>
          <a:lstStyle/>
          <a:p>
            <a:r>
              <a:rPr lang="en-US" dirty="0"/>
              <a:t>Marin P. Allen, Ph.D.  10/13/23</a:t>
            </a:r>
          </a:p>
        </p:txBody>
      </p:sp>
      <p:sp>
        <p:nvSpPr>
          <p:cNvPr id="5" name="Slide Number Placeholder 4">
            <a:extLst>
              <a:ext uri="{FF2B5EF4-FFF2-40B4-BE49-F238E27FC236}">
                <a16:creationId xmlns:a16="http://schemas.microsoft.com/office/drawing/2014/main" id="{7A3B9100-481F-D086-3AA8-C55C8A0AADB8}"/>
              </a:ext>
            </a:extLst>
          </p:cNvPr>
          <p:cNvSpPr>
            <a:spLocks noGrp="1"/>
          </p:cNvSpPr>
          <p:nvPr>
            <p:ph type="sldNum" sz="quarter" idx="12"/>
          </p:nvPr>
        </p:nvSpPr>
        <p:spPr/>
        <p:txBody>
          <a:bodyPr/>
          <a:lstStyle/>
          <a:p>
            <a:fld id="{626DC474-6C23-481D-9985-10FF208078D5}" type="slidenum">
              <a:rPr lang="en-US" smtClean="0"/>
              <a:t>9</a:t>
            </a:fld>
            <a:endParaRPr lang="en-US" dirty="0"/>
          </a:p>
        </p:txBody>
      </p:sp>
    </p:spTree>
    <p:extLst>
      <p:ext uri="{BB962C8B-B14F-4D97-AF65-F5344CB8AC3E}">
        <p14:creationId xmlns:p14="http://schemas.microsoft.com/office/powerpoint/2010/main" val="23055221"/>
      </p:ext>
    </p:extLst>
  </p:cSld>
  <p:clrMapOvr>
    <a:masterClrMapping/>
  </p:clrMapOvr>
  <mc:AlternateContent xmlns:mc="http://schemas.openxmlformats.org/markup-compatibility/2006" xmlns:p14="http://schemas.microsoft.com/office/powerpoint/2010/main">
    <mc:Choice Requires="p14">
      <p:transition spd="slow" p14:dur="2000" advTm="39275"/>
    </mc:Choice>
    <mc:Fallback xmlns="">
      <p:transition spd="slow" advTm="39275"/>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2431</TotalTime>
  <Words>4225</Words>
  <Application>Microsoft Office PowerPoint</Application>
  <PresentationFormat>Widescreen</PresentationFormat>
  <Paragraphs>388</Paragraphs>
  <Slides>57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Calibri Light</vt:lpstr>
      <vt:lpstr>Guardian TextSans Web</vt:lpstr>
      <vt:lpstr>Lato</vt:lpstr>
      <vt:lpstr>Roboto</vt:lpstr>
      <vt:lpstr>Symbol</vt:lpstr>
      <vt:lpstr>Times New Roman</vt:lpstr>
      <vt:lpstr>Retrospect</vt:lpstr>
      <vt:lpstr>What is clinical research? What does it mean for me? </vt:lpstr>
      <vt:lpstr>PowerPoint Presentation</vt:lpstr>
      <vt:lpstr>Today’s Agenda</vt:lpstr>
      <vt:lpstr>Clinical Research</vt:lpstr>
      <vt:lpstr>Why do scientists do different kinds of clinical studies? </vt:lpstr>
      <vt:lpstr>(continued)</vt:lpstr>
      <vt:lpstr> </vt:lpstr>
      <vt:lpstr>Clinical Research: Observational Studies</vt:lpstr>
      <vt:lpstr>Observational Studies</vt:lpstr>
      <vt:lpstr>Observational Studies</vt:lpstr>
      <vt:lpstr>Grandfather/Grandmother of Cohort Studies:  A Word about Framingham</vt:lpstr>
      <vt:lpstr>Representative findings from more than 3,000 papers</vt:lpstr>
      <vt:lpstr>And then, the “Omni Cohort”</vt:lpstr>
      <vt:lpstr>Another Framingham Heart Study Continuing Benefit:  Data Sharing</vt:lpstr>
      <vt:lpstr>PowerPoint Presentation</vt:lpstr>
      <vt:lpstr>Clinical Trials and You . . .</vt:lpstr>
      <vt:lpstr>Clinical Trials</vt:lpstr>
      <vt:lpstr>NIH Definition of a Clinical Trial</vt:lpstr>
      <vt:lpstr>The Food and Drug Administration: Critical, Regulatory Partner</vt:lpstr>
      <vt:lpstr>FDA: The Investigational New Drug (IND) Process</vt:lpstr>
      <vt:lpstr> FDA responses to INDs and further protections</vt:lpstr>
      <vt:lpstr>PowerPoint Presentation</vt:lpstr>
      <vt:lpstr>   </vt:lpstr>
      <vt:lpstr>PowerPoint Presentation</vt:lpstr>
      <vt:lpstr>PowerPoint Presentation</vt:lpstr>
      <vt:lpstr>How do these kinds of studies compare in showing cause and effect?</vt:lpstr>
      <vt:lpstr>More about you . . .</vt:lpstr>
      <vt:lpstr>Learn what you can expect in the study </vt:lpstr>
      <vt:lpstr>   NEI: Clinical Trials: Questions to Ask</vt:lpstr>
      <vt:lpstr>Questions to Ask (continued)</vt:lpstr>
      <vt:lpstr>Find out about the benefits of being in the study </vt:lpstr>
      <vt:lpstr>Benefits </vt:lpstr>
      <vt:lpstr>Ask about the risks of being in the study </vt:lpstr>
      <vt:lpstr>Risks and Benefits (continued)</vt:lpstr>
      <vt:lpstr>What rights do volunteers have? </vt:lpstr>
      <vt:lpstr>Rights (continued)</vt:lpstr>
      <vt:lpstr>    From NEI at NIH:  What does it cost to join a clinical trial? </vt:lpstr>
      <vt:lpstr> and, there’s more . . . </vt:lpstr>
      <vt:lpstr>Caveat</vt:lpstr>
      <vt:lpstr> (Concern) I promised earlier</vt:lpstr>
      <vt:lpstr>A word about Implementation Science</vt:lpstr>
      <vt:lpstr>How do I find out about specific clinical trails?</vt:lpstr>
      <vt:lpstr>ClinicalTrials.gov  a “Need-to-Know-About” Resource</vt:lpstr>
      <vt:lpstr>ClinicalTrials.gov  is a website and a database</vt:lpstr>
      <vt:lpstr>What’s in a study record?</vt:lpstr>
      <vt:lpstr>What specific information about the study?</vt:lpstr>
      <vt:lpstr>PowerPoint Presentation</vt:lpstr>
      <vt:lpstr>Listening to the news about “breaking” research . . .</vt:lpstr>
      <vt:lpstr>  Make sure it really is science:   A Brief history of  the 10, 000-steps-a-day measure. </vt:lpstr>
      <vt:lpstr>Selected Resources for More Information</vt:lpstr>
      <vt:lpstr>Food and Drug Administration: Clinical Research Resources</vt:lpstr>
      <vt:lpstr>www.nih.gov </vt:lpstr>
      <vt:lpstr>NEI: Clinical Trials in Vision Research</vt:lpstr>
      <vt:lpstr>National Heart, Lung and Blood Institute FHS data sharing https://biolincc.nhlbi.nih.gov/studies/framcohort/</vt:lpstr>
      <vt:lpstr>https://nihrecord.nih.gov/2023/10/13/rosenberg-s-research-spans-half-century-and-counting  </vt:lpstr>
      <vt:lpstr> A quick quiz: Loneliness and Risk of Parkinson Disease October 2, 2023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Clinical Research: And, What Can It Mean for Me?</dc:title>
  <dc:creator>Marin Allen</dc:creator>
  <cp:lastModifiedBy>Ira Allen</cp:lastModifiedBy>
  <cp:revision>107</cp:revision>
  <cp:lastPrinted>2023-10-15T22:18:08Z</cp:lastPrinted>
  <dcterms:created xsi:type="dcterms:W3CDTF">2023-06-29T02:26:10Z</dcterms:created>
  <dcterms:modified xsi:type="dcterms:W3CDTF">2023-10-15T22:26:03Z</dcterms:modified>
</cp:coreProperties>
</file>