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6"/>
  </p:notesMasterIdLst>
  <p:sldIdLst>
    <p:sldId id="3286" r:id="rId2"/>
    <p:sldId id="3301" r:id="rId3"/>
    <p:sldId id="3322" r:id="rId4"/>
    <p:sldId id="3323" r:id="rId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ヒラギノ角ゴ Pro W3" charset="-128"/>
        <a:cs typeface="+mn-cs"/>
      </a:defRPr>
    </a:lvl1pPr>
    <a:lvl2pPr marL="457200" algn="l" rtl="0" fontAlgn="base">
      <a:spcBef>
        <a:spcPct val="0"/>
      </a:spcBef>
      <a:spcAft>
        <a:spcPct val="0"/>
      </a:spcAft>
      <a:defRPr sz="2400" kern="1200">
        <a:solidFill>
          <a:schemeClr val="tx1"/>
        </a:solidFill>
        <a:latin typeface="Arial" pitchFamily="34" charset="0"/>
        <a:ea typeface="ヒラギノ角ゴ Pro W3" charset="-128"/>
        <a:cs typeface="+mn-cs"/>
      </a:defRPr>
    </a:lvl2pPr>
    <a:lvl3pPr marL="914400" algn="l" rtl="0" fontAlgn="base">
      <a:spcBef>
        <a:spcPct val="0"/>
      </a:spcBef>
      <a:spcAft>
        <a:spcPct val="0"/>
      </a:spcAft>
      <a:defRPr sz="2400" kern="1200">
        <a:solidFill>
          <a:schemeClr val="tx1"/>
        </a:solidFill>
        <a:latin typeface="Arial" pitchFamily="34" charset="0"/>
        <a:ea typeface="ヒラギノ角ゴ Pro W3" charset="-128"/>
        <a:cs typeface="+mn-cs"/>
      </a:defRPr>
    </a:lvl3pPr>
    <a:lvl4pPr marL="1371600" algn="l" rtl="0" fontAlgn="base">
      <a:spcBef>
        <a:spcPct val="0"/>
      </a:spcBef>
      <a:spcAft>
        <a:spcPct val="0"/>
      </a:spcAft>
      <a:defRPr sz="2400" kern="1200">
        <a:solidFill>
          <a:schemeClr val="tx1"/>
        </a:solidFill>
        <a:latin typeface="Arial" pitchFamily="34" charset="0"/>
        <a:ea typeface="ヒラギノ角ゴ Pro W3" charset="-128"/>
        <a:cs typeface="+mn-cs"/>
      </a:defRPr>
    </a:lvl4pPr>
    <a:lvl5pPr marL="1828800" algn="l" rtl="0" fontAlgn="base">
      <a:spcBef>
        <a:spcPct val="0"/>
      </a:spcBef>
      <a:spcAft>
        <a:spcPct val="0"/>
      </a:spcAft>
      <a:defRPr sz="2400" kern="1200">
        <a:solidFill>
          <a:schemeClr val="tx1"/>
        </a:solidFill>
        <a:latin typeface="Arial" pitchFamily="34" charset="0"/>
        <a:ea typeface="ヒラギノ角ゴ Pro W3" charset="-128"/>
        <a:cs typeface="+mn-cs"/>
      </a:defRPr>
    </a:lvl5pPr>
    <a:lvl6pPr marL="2286000" algn="l" defTabSz="914400" rtl="0" eaLnBrk="1" latinLnBrk="0" hangingPunct="1">
      <a:defRPr sz="2400" kern="1200">
        <a:solidFill>
          <a:schemeClr val="tx1"/>
        </a:solidFill>
        <a:latin typeface="Arial" pitchFamily="34" charset="0"/>
        <a:ea typeface="ヒラギノ角ゴ Pro W3" charset="-128"/>
        <a:cs typeface="+mn-cs"/>
      </a:defRPr>
    </a:lvl6pPr>
    <a:lvl7pPr marL="2743200" algn="l" defTabSz="914400" rtl="0" eaLnBrk="1" latinLnBrk="0" hangingPunct="1">
      <a:defRPr sz="2400" kern="1200">
        <a:solidFill>
          <a:schemeClr val="tx1"/>
        </a:solidFill>
        <a:latin typeface="Arial" pitchFamily="34" charset="0"/>
        <a:ea typeface="ヒラギノ角ゴ Pro W3" charset="-128"/>
        <a:cs typeface="+mn-cs"/>
      </a:defRPr>
    </a:lvl7pPr>
    <a:lvl8pPr marL="3200400" algn="l" defTabSz="914400" rtl="0" eaLnBrk="1" latinLnBrk="0" hangingPunct="1">
      <a:defRPr sz="2400" kern="1200">
        <a:solidFill>
          <a:schemeClr val="tx1"/>
        </a:solidFill>
        <a:latin typeface="Arial" pitchFamily="34" charset="0"/>
        <a:ea typeface="ヒラギノ角ゴ Pro W3" charset="-128"/>
        <a:cs typeface="+mn-cs"/>
      </a:defRPr>
    </a:lvl8pPr>
    <a:lvl9pPr marL="3657600" algn="l" defTabSz="914400" rtl="0" eaLnBrk="1" latinLnBrk="0" hangingPunct="1">
      <a:defRPr sz="2400" kern="1200">
        <a:solidFill>
          <a:schemeClr val="tx1"/>
        </a:solidFill>
        <a:latin typeface="Arial" pitchFamily="34" charset="0"/>
        <a:ea typeface="ヒラギノ角ゴ Pro W3"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7000"/>
    <a:srgbClr val="CE0026"/>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43"/>
    <p:restoredTop sz="70841"/>
  </p:normalViewPr>
  <p:slideViewPr>
    <p:cSldViewPr snapToGrid="0">
      <p:cViewPr varScale="1">
        <p:scale>
          <a:sx n="65" d="100"/>
          <a:sy n="65" d="100"/>
        </p:scale>
        <p:origin x="2448" y="2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1C8437-A23F-4ABB-87C4-40E0CB145D19}" type="datetimeFigureOut">
              <a:rPr lang="en-US" smtClean="0"/>
              <a:t>9/18/23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D33724-F51D-4811-924E-86A395907732}" type="slidenum">
              <a:rPr lang="en-US" smtClean="0"/>
              <a:t>‹#›</a:t>
            </a:fld>
            <a:endParaRPr lang="en-US"/>
          </a:p>
        </p:txBody>
      </p:sp>
    </p:spTree>
    <p:extLst>
      <p:ext uri="{BB962C8B-B14F-4D97-AF65-F5344CB8AC3E}">
        <p14:creationId xmlns:p14="http://schemas.microsoft.com/office/powerpoint/2010/main" val="364836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dirty="0"/>
              <a:t>Thank you for the introduction, Alexandra, and for this great opportunity to share information about the Eye2Eye Peer Support Program for Vision Loss.</a:t>
            </a:r>
          </a:p>
          <a:p>
            <a:pPr rtl="0" fontAlgn="base"/>
            <a:endParaRPr lang="en-US" dirty="0"/>
          </a:p>
          <a:p>
            <a:r>
              <a:rPr lang="en-US" dirty="0"/>
              <a:t>This slide includes the name of our program, the logo for the Rutgers School of Health Professions where Eye2Eye is based, and the Eye2Eye logo.</a:t>
            </a:r>
          </a:p>
        </p:txBody>
      </p:sp>
      <p:sp>
        <p:nvSpPr>
          <p:cNvPr id="4" name="Slide Number Placeholder 3"/>
          <p:cNvSpPr>
            <a:spLocks noGrp="1"/>
          </p:cNvSpPr>
          <p:nvPr>
            <p:ph type="sldNum" sz="quarter" idx="5"/>
          </p:nvPr>
        </p:nvSpPr>
        <p:spPr/>
        <p:txBody>
          <a:bodyPr/>
          <a:lstStyle/>
          <a:p>
            <a:fld id="{4DD33724-F51D-4811-924E-86A395907732}" type="slidenum">
              <a:rPr lang="en-US" smtClean="0"/>
              <a:t>1</a:t>
            </a:fld>
            <a:endParaRPr lang="en-US"/>
          </a:p>
        </p:txBody>
      </p:sp>
    </p:spTree>
    <p:extLst>
      <p:ext uri="{BB962C8B-B14F-4D97-AF65-F5344CB8AC3E}">
        <p14:creationId xmlns:p14="http://schemas.microsoft.com/office/powerpoint/2010/main" val="4056741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r>
              <a:rPr lang="en-US" dirty="0"/>
              <a:t>This slide includes a description of the Eye2Eye Peer Support Program for Vision Loss, a photo of a young woman standing and holding a phone in her hands, and and older adult man sitting on a couch, holding a phone to his ear.</a:t>
            </a:r>
          </a:p>
          <a:p>
            <a:pPr defTabSz="914400"/>
            <a:endParaRPr lang="en-US" dirty="0"/>
          </a:p>
          <a:p>
            <a:pPr defTabSz="914400"/>
            <a:r>
              <a:rPr lang="en-US" sz="1200" b="1" dirty="0"/>
              <a:t>Eye2Eye </a:t>
            </a:r>
            <a:r>
              <a:rPr lang="en-US" sz="1200" dirty="0"/>
              <a:t>is a free, phone-based, peer support program designed to help individuals and their families adjust to the challenges of vision loss. While we are based out of Rutgers University in New Jersey, our program serves adults from across the country. </a:t>
            </a:r>
          </a:p>
          <a:p>
            <a:pPr marL="0" indent="0" defTabSz="914400">
              <a:buNone/>
            </a:pPr>
            <a:endParaRPr lang="en-US" sz="1200" dirty="0"/>
          </a:p>
          <a:p>
            <a:pPr defTabSz="914400">
              <a:spcBef>
                <a:spcPts val="0"/>
              </a:spcBef>
            </a:pPr>
            <a:r>
              <a:rPr lang="en-US" sz="1200" dirty="0"/>
              <a:t>Eye2Eye focuses on the shared experience of vision loss as a powerful tool for connection, emotional support, and personal growth.</a:t>
            </a:r>
          </a:p>
          <a:p>
            <a:pPr defTabSz="914400">
              <a:spcBef>
                <a:spcPts val="0"/>
              </a:spcBef>
            </a:pPr>
            <a:endParaRPr lang="en-US" sz="1200" dirty="0"/>
          </a:p>
          <a:p>
            <a:pPr defTabSz="914400">
              <a:spcBef>
                <a:spcPts val="0"/>
              </a:spcBef>
            </a:pPr>
            <a:r>
              <a:rPr lang="en-US" b="0" i="0" dirty="0">
                <a:solidFill>
                  <a:srgbClr val="000000"/>
                </a:solidFill>
                <a:effectLst/>
                <a:latin typeface="Times" pitchFamily="2" charset="0"/>
              </a:rPr>
              <a:t>Callers to the program are paired with trained peer support specialists who have varied backgrounds and degrees of vision loss, and who connect with clients on a regular basis to provide emotional support, key tips and information, mentorship, community resources, and more </a:t>
            </a:r>
            <a:r>
              <a:rPr lang="en-US" sz="1200" dirty="0"/>
              <a:t>which I’ll detail in just a bit. Our main focus is one-to-one peer support, but we also offer virtual or phone-based peer support groups.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DD33724-F51D-4811-924E-86A395907732}" type="slidenum">
              <a:rPr kumimoji="0" lang="en-US" sz="1200" b="0" i="0" u="none" strike="noStrike" kern="1200" cap="none" spc="0" normalizeH="0" baseline="0" noProof="0" smtClean="0">
                <a:ln>
                  <a:noFill/>
                </a:ln>
                <a:solidFill>
                  <a:prstClr val="black"/>
                </a:solidFill>
                <a:effectLst/>
                <a:uLnTx/>
                <a:uFillTx/>
                <a:latin typeface="Arial" pitchFamily="34" charset="0"/>
                <a:ea typeface="ヒラギノ角ゴ Pro W3"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pitchFamily="34" charset="0"/>
              <a:ea typeface="ヒラギノ角ゴ Pro W3" charset="-128"/>
              <a:cs typeface="+mn-cs"/>
            </a:endParaRPr>
          </a:p>
        </p:txBody>
      </p:sp>
    </p:spTree>
    <p:extLst>
      <p:ext uri="{BB962C8B-B14F-4D97-AF65-F5344CB8AC3E}">
        <p14:creationId xmlns:p14="http://schemas.microsoft.com/office/powerpoint/2010/main" val="3685879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This slide includes a list of Eye2Eye’s services, a photo of a middle-aged man sitting on a bench talking into a phone held in his hand and a young woman siting next to a window holding a phone to her ear.</a:t>
            </a:r>
          </a:p>
          <a:p>
            <a:pPr marL="0" indent="0">
              <a:buNone/>
            </a:pPr>
            <a:endParaRPr lang="en-US" sz="1400" dirty="0"/>
          </a:p>
          <a:p>
            <a:pPr marL="0" indent="0">
              <a:buNone/>
            </a:pPr>
            <a:r>
              <a:rPr lang="en-US" sz="1400" dirty="0"/>
              <a:t>As a peer support program Eye2Eye offers: </a:t>
            </a:r>
            <a:r>
              <a:rPr lang="en-US" sz="1200" dirty="0"/>
              <a:t>Emotional Support, Community Connection, Assessments of Needs and Wellbeing, Goal Setting, Information and Resources, Referrals, Services for Families and Loved Ones, and Virtual Peer Support Groups including a workshop for individuals new to vision loss, a support group for young adults and groups for spouses and partners, family members and other caregivers. </a:t>
            </a:r>
            <a:r>
              <a:rPr lang="en-US" sz="1200" dirty="0">
                <a:solidFill>
                  <a:srgbClr val="FC7000"/>
                </a:solidFill>
              </a:rPr>
              <a:t>Services are also offered in Spanish.</a:t>
            </a:r>
          </a:p>
          <a:p>
            <a:pPr marL="411163" indent="-239713">
              <a:buClr>
                <a:schemeClr val="tx1"/>
              </a:buClr>
            </a:pPr>
            <a:endParaRPr lang="en-US" sz="1200" dirty="0">
              <a:solidFill>
                <a:srgbClr val="FC7000"/>
              </a:solidFill>
            </a:endParaRPr>
          </a:p>
          <a:p>
            <a:pPr marL="411163" indent="-239713">
              <a:buClr>
                <a:schemeClr val="tx1"/>
              </a:buClr>
            </a:pPr>
            <a:endParaRPr lang="en-US" sz="1200" dirty="0">
              <a:solidFill>
                <a:srgbClr val="FC7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DD33724-F51D-4811-924E-86A395907732}" type="slidenum">
              <a:rPr kumimoji="0" lang="en-US" sz="1200" b="0" i="0" u="none" strike="noStrike" kern="1200" cap="none" spc="0" normalizeH="0" baseline="0" noProof="0" smtClean="0">
                <a:ln>
                  <a:noFill/>
                </a:ln>
                <a:solidFill>
                  <a:prstClr val="black"/>
                </a:solidFill>
                <a:effectLst/>
                <a:uLnTx/>
                <a:uFillTx/>
                <a:latin typeface="Arial" pitchFamily="34" charset="0"/>
                <a:ea typeface="ヒラギノ角ゴ Pro W3"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pitchFamily="34" charset="0"/>
              <a:ea typeface="ヒラギノ角ゴ Pro W3" charset="-128"/>
              <a:cs typeface="+mn-cs"/>
            </a:endParaRPr>
          </a:p>
        </p:txBody>
      </p:sp>
    </p:spTree>
    <p:extLst>
      <p:ext uri="{BB962C8B-B14F-4D97-AF65-F5344CB8AC3E}">
        <p14:creationId xmlns:p14="http://schemas.microsoft.com/office/powerpoint/2010/main" val="82560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Our final slide includes information about how to connect with Eye2Eye by phone or email, our social media accounts, twitter and Facebook, and our website. </a:t>
            </a:r>
            <a:r>
              <a:rPr lang="en-US" b="0" i="0" dirty="0">
                <a:solidFill>
                  <a:srgbClr val="000000"/>
                </a:solidFill>
                <a:effectLst/>
                <a:latin typeface="Arial" panose="020B0604020202020204" pitchFamily="34" charset="0"/>
              </a:rPr>
              <a:t>Eye2Eye relies on grant support and generous individual donations to offer its unique and crucial peer support services, free of charge, to our callers.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b="0" i="0" dirty="0">
              <a:solidFill>
                <a:srgbClr val="000000"/>
              </a:solidFill>
              <a:effectLst/>
              <a:latin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b="0" i="0" dirty="0">
                <a:solidFill>
                  <a:srgbClr val="000000"/>
                </a:solidFill>
                <a:effectLst/>
                <a:latin typeface="Arial" panose="020B0604020202020204" pitchFamily="34" charset="0"/>
              </a:rPr>
              <a:t>I also want to mention that next month, during Blindness Awareness Month, we will be holding our annual Fall crowdfunding event, this year with a very special challenge grant from the Reader’s Digest Partners for Sight Foundation who </a:t>
            </a:r>
            <a:r>
              <a:rPr lang="en-US" sz="1800" b="0" i="0" dirty="0">
                <a:solidFill>
                  <a:srgbClr val="000000"/>
                </a:solidFill>
                <a:effectLst/>
                <a:latin typeface="Arial" panose="020B0604020202020204" pitchFamily="34" charset="0"/>
              </a:rPr>
              <a:t>will match any funds, dollar-for-dollar, that are raised in support of Eye2Eye up to a total of $15,000.</a:t>
            </a:r>
            <a:endParaRPr lang="en-US" b="0" dirty="0"/>
          </a:p>
          <a:p>
            <a:pPr rtl="0" fontAlgn="base"/>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407F5E-1248-0D41-AA81-B50EA45314DF}" type="slidenum">
              <a:rPr kumimoji="0" lang="en-US" sz="1200" b="0" i="0" u="none" strike="noStrike" kern="1200" cap="none" spc="0" normalizeH="0" baseline="0" noProof="0" smtClean="0">
                <a:ln>
                  <a:noFill/>
                </a:ln>
                <a:solidFill>
                  <a:prstClr val="black"/>
                </a:solidFill>
                <a:effectLst/>
                <a:uLnTx/>
                <a:uFillTx/>
                <a:latin typeface="Calibri"/>
                <a:ea typeface="ヒラギノ角ゴ Pro W3"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ヒラギノ角ゴ Pro W3" charset="-128"/>
              <a:cs typeface="+mn-cs"/>
            </a:endParaRPr>
          </a:p>
        </p:txBody>
      </p:sp>
    </p:spTree>
    <p:extLst>
      <p:ext uri="{BB962C8B-B14F-4D97-AF65-F5344CB8AC3E}">
        <p14:creationId xmlns:p14="http://schemas.microsoft.com/office/powerpoint/2010/main" val="18176701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6222C-A2FD-96C7-BEC4-D4A9E324F0A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1CBACBA-5031-0A0A-D49D-F52D175DB9E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8A2BAB9-7E86-4B3E-9B51-F7D9B54F4B01}"/>
              </a:ext>
            </a:extLst>
          </p:cNvPr>
          <p:cNvSpPr>
            <a:spLocks noGrp="1"/>
          </p:cNvSpPr>
          <p:nvPr>
            <p:ph type="dt" sz="half" idx="10"/>
          </p:nvPr>
        </p:nvSpPr>
        <p:spPr/>
        <p:txBody>
          <a:bodyPr/>
          <a:lstStyle/>
          <a:p>
            <a:fld id="{3849D328-A333-D840-9C1F-5C5D5A8BC15C}" type="datetimeFigureOut">
              <a:rPr lang="en-US" smtClean="0"/>
              <a:t>9/18/23</a:t>
            </a:fld>
            <a:endParaRPr lang="en-US"/>
          </a:p>
        </p:txBody>
      </p:sp>
      <p:sp>
        <p:nvSpPr>
          <p:cNvPr id="5" name="Footer Placeholder 4">
            <a:extLst>
              <a:ext uri="{FF2B5EF4-FFF2-40B4-BE49-F238E27FC236}">
                <a16:creationId xmlns:a16="http://schemas.microsoft.com/office/drawing/2014/main" id="{1E167FBE-B63C-E805-2ED6-166C3948B7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9088AC-EF79-0C66-0473-2FC46E87F4C0}"/>
              </a:ext>
            </a:extLst>
          </p:cNvPr>
          <p:cNvSpPr>
            <a:spLocks noGrp="1"/>
          </p:cNvSpPr>
          <p:nvPr>
            <p:ph type="sldNum" sz="quarter" idx="12"/>
          </p:nvPr>
        </p:nvSpPr>
        <p:spPr/>
        <p:txBody>
          <a:bodyPr/>
          <a:lstStyle/>
          <a:p>
            <a:fld id="{735F5192-C427-994E-A33B-B2C1D041C0E7}" type="slidenum">
              <a:rPr lang="en-US" smtClean="0"/>
              <a:t>‹#›</a:t>
            </a:fld>
            <a:endParaRPr lang="en-US"/>
          </a:p>
        </p:txBody>
      </p:sp>
      <p:pic>
        <p:nvPicPr>
          <p:cNvPr id="7" name="Picture 6">
            <a:extLst>
              <a:ext uri="{FF2B5EF4-FFF2-40B4-BE49-F238E27FC236}">
                <a16:creationId xmlns:a16="http://schemas.microsoft.com/office/drawing/2014/main" id="{ADC109C3-D196-E73B-1625-132BA67E1C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7351" y="369888"/>
            <a:ext cx="3939548" cy="967742"/>
          </a:xfrm>
          <a:prstGeom prst="rect">
            <a:avLst/>
          </a:prstGeom>
        </p:spPr>
      </p:pic>
      <p:sp>
        <p:nvSpPr>
          <p:cNvPr id="8" name="TextBox 7">
            <a:extLst>
              <a:ext uri="{FF2B5EF4-FFF2-40B4-BE49-F238E27FC236}">
                <a16:creationId xmlns:a16="http://schemas.microsoft.com/office/drawing/2014/main" id="{9C7E5307-57AA-54EF-C0AD-B426A28D9A73}"/>
              </a:ext>
            </a:extLst>
          </p:cNvPr>
          <p:cNvSpPr txBox="1"/>
          <p:nvPr userDrawn="1"/>
        </p:nvSpPr>
        <p:spPr>
          <a:xfrm>
            <a:off x="156117" y="6318835"/>
            <a:ext cx="7772400" cy="338554"/>
          </a:xfrm>
          <a:prstGeom prst="rect">
            <a:avLst/>
          </a:prstGeom>
          <a:noFill/>
        </p:spPr>
        <p:txBody>
          <a:bodyPr wrap="square" rtlCol="0">
            <a:spAutoFit/>
          </a:bodyPr>
          <a:lstStyle/>
          <a:p>
            <a:r>
              <a:rPr lang="en-US" sz="1600" i="1">
                <a:solidFill>
                  <a:schemeClr val="bg1"/>
                </a:solidFill>
              </a:rPr>
              <a:t>NJ DOE Comprehensive School Mental Health Coaching &amp; Supports Project </a:t>
            </a:r>
          </a:p>
        </p:txBody>
      </p:sp>
    </p:spTree>
    <p:extLst>
      <p:ext uri="{BB962C8B-B14F-4D97-AF65-F5344CB8AC3E}">
        <p14:creationId xmlns:p14="http://schemas.microsoft.com/office/powerpoint/2010/main" val="3968475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EE12B-C839-84FC-9F31-35C62C9708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A62740-06B4-FD39-4441-B39DB5CE3F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2EA70C-EC33-7445-CE9B-43B45363C02E}"/>
              </a:ext>
            </a:extLst>
          </p:cNvPr>
          <p:cNvSpPr>
            <a:spLocks noGrp="1"/>
          </p:cNvSpPr>
          <p:nvPr>
            <p:ph type="dt" sz="half" idx="10"/>
          </p:nvPr>
        </p:nvSpPr>
        <p:spPr/>
        <p:txBody>
          <a:bodyPr/>
          <a:lstStyle/>
          <a:p>
            <a:fld id="{3849D328-A333-D840-9C1F-5C5D5A8BC15C}" type="datetimeFigureOut">
              <a:rPr lang="en-US" smtClean="0"/>
              <a:t>9/18/23</a:t>
            </a:fld>
            <a:endParaRPr lang="en-US"/>
          </a:p>
        </p:txBody>
      </p:sp>
      <p:sp>
        <p:nvSpPr>
          <p:cNvPr id="5" name="Footer Placeholder 4">
            <a:extLst>
              <a:ext uri="{FF2B5EF4-FFF2-40B4-BE49-F238E27FC236}">
                <a16:creationId xmlns:a16="http://schemas.microsoft.com/office/drawing/2014/main" id="{8E8EB2B5-EB22-6B6E-9133-0E95668881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827657-0EE2-1F01-8DFB-1326871673A0}"/>
              </a:ext>
            </a:extLst>
          </p:cNvPr>
          <p:cNvSpPr>
            <a:spLocks noGrp="1"/>
          </p:cNvSpPr>
          <p:nvPr>
            <p:ph type="sldNum" sz="quarter" idx="12"/>
          </p:nvPr>
        </p:nvSpPr>
        <p:spPr/>
        <p:txBody>
          <a:bodyPr/>
          <a:lstStyle/>
          <a:p>
            <a:fld id="{7475CF40-55D9-4DAE-B6FB-B5449B2FF49A}" type="slidenum">
              <a:rPr lang="en-US" smtClean="0"/>
              <a:pPr/>
              <a:t>‹#›</a:t>
            </a:fld>
            <a:endParaRPr lang="en-US"/>
          </a:p>
        </p:txBody>
      </p:sp>
    </p:spTree>
    <p:extLst>
      <p:ext uri="{BB962C8B-B14F-4D97-AF65-F5344CB8AC3E}">
        <p14:creationId xmlns:p14="http://schemas.microsoft.com/office/powerpoint/2010/main" val="4005515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73D71E-0A83-E686-3C43-F7CF69ACEA3E}"/>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CB5DBA-DF35-0386-B378-AA7A80404EBD}"/>
              </a:ext>
            </a:extLst>
          </p:cNvPr>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DF8FE2-3F93-38D1-7373-6671E6E85D29}"/>
              </a:ext>
            </a:extLst>
          </p:cNvPr>
          <p:cNvSpPr>
            <a:spLocks noGrp="1"/>
          </p:cNvSpPr>
          <p:nvPr>
            <p:ph type="dt" sz="half" idx="10"/>
          </p:nvPr>
        </p:nvSpPr>
        <p:spPr/>
        <p:txBody>
          <a:bodyPr/>
          <a:lstStyle/>
          <a:p>
            <a:fld id="{3849D328-A333-D840-9C1F-5C5D5A8BC15C}" type="datetimeFigureOut">
              <a:rPr lang="en-US" smtClean="0"/>
              <a:t>9/18/23</a:t>
            </a:fld>
            <a:endParaRPr lang="en-US"/>
          </a:p>
        </p:txBody>
      </p:sp>
      <p:sp>
        <p:nvSpPr>
          <p:cNvPr id="5" name="Footer Placeholder 4">
            <a:extLst>
              <a:ext uri="{FF2B5EF4-FFF2-40B4-BE49-F238E27FC236}">
                <a16:creationId xmlns:a16="http://schemas.microsoft.com/office/drawing/2014/main" id="{18281877-A36E-718B-2AE1-C5DD869D05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367A29-968F-E24B-B673-A367A230BCAA}"/>
              </a:ext>
            </a:extLst>
          </p:cNvPr>
          <p:cNvSpPr>
            <a:spLocks noGrp="1"/>
          </p:cNvSpPr>
          <p:nvPr>
            <p:ph type="sldNum" sz="quarter" idx="12"/>
          </p:nvPr>
        </p:nvSpPr>
        <p:spPr/>
        <p:txBody>
          <a:bodyPr/>
          <a:lstStyle/>
          <a:p>
            <a:fld id="{886F25ED-7969-4FB2-A216-37662CBF4096}" type="slidenum">
              <a:rPr lang="en-US" smtClean="0"/>
              <a:pPr/>
              <a:t>‹#›</a:t>
            </a:fld>
            <a:endParaRPr lang="en-US"/>
          </a:p>
        </p:txBody>
      </p:sp>
    </p:spTree>
    <p:extLst>
      <p:ext uri="{BB962C8B-B14F-4D97-AF65-F5344CB8AC3E}">
        <p14:creationId xmlns:p14="http://schemas.microsoft.com/office/powerpoint/2010/main" val="2005098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31011-6316-38D2-464C-1B347DA725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F4AE3A-7248-D752-C3E5-23B7075A75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36B59B-F8FB-346D-C709-5EFB4AB6CE34}"/>
              </a:ext>
            </a:extLst>
          </p:cNvPr>
          <p:cNvSpPr>
            <a:spLocks noGrp="1"/>
          </p:cNvSpPr>
          <p:nvPr>
            <p:ph type="dt" sz="half" idx="10"/>
          </p:nvPr>
        </p:nvSpPr>
        <p:spPr/>
        <p:txBody>
          <a:bodyPr/>
          <a:lstStyle/>
          <a:p>
            <a:fld id="{3849D328-A333-D840-9C1F-5C5D5A8BC15C}" type="datetimeFigureOut">
              <a:rPr lang="en-US" smtClean="0"/>
              <a:t>9/18/23</a:t>
            </a:fld>
            <a:endParaRPr lang="en-US"/>
          </a:p>
        </p:txBody>
      </p:sp>
      <p:sp>
        <p:nvSpPr>
          <p:cNvPr id="5" name="Footer Placeholder 4">
            <a:extLst>
              <a:ext uri="{FF2B5EF4-FFF2-40B4-BE49-F238E27FC236}">
                <a16:creationId xmlns:a16="http://schemas.microsoft.com/office/drawing/2014/main" id="{B4094C04-C5AE-645E-8357-DAF65DA13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2D730-17E3-3FA4-38C4-D48F759BC478}"/>
              </a:ext>
            </a:extLst>
          </p:cNvPr>
          <p:cNvSpPr>
            <a:spLocks noGrp="1"/>
          </p:cNvSpPr>
          <p:nvPr>
            <p:ph type="sldNum" sz="quarter" idx="12"/>
          </p:nvPr>
        </p:nvSpPr>
        <p:spPr/>
        <p:txBody>
          <a:bodyPr/>
          <a:lstStyle/>
          <a:p>
            <a:fld id="{91232A19-59C9-422A-9C61-8512EC6FE981}" type="slidenum">
              <a:rPr lang="en-US" smtClean="0"/>
              <a:pPr/>
              <a:t>‹#›</a:t>
            </a:fld>
            <a:endParaRPr lang="en-US"/>
          </a:p>
        </p:txBody>
      </p:sp>
    </p:spTree>
    <p:extLst>
      <p:ext uri="{BB962C8B-B14F-4D97-AF65-F5344CB8AC3E}">
        <p14:creationId xmlns:p14="http://schemas.microsoft.com/office/powerpoint/2010/main" val="938316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27B99-E03B-F6EE-95BF-CB9F36C2428B}"/>
              </a:ext>
            </a:extLst>
          </p:cNvPr>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215F8D6-9A13-CC27-77A0-1F3B38C6F4D7}"/>
              </a:ext>
            </a:extLst>
          </p:cNvPr>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F698B4-27D3-F7DE-DF53-3AD7E9D7A5C3}"/>
              </a:ext>
            </a:extLst>
          </p:cNvPr>
          <p:cNvSpPr>
            <a:spLocks noGrp="1"/>
          </p:cNvSpPr>
          <p:nvPr>
            <p:ph type="dt" sz="half" idx="10"/>
          </p:nvPr>
        </p:nvSpPr>
        <p:spPr/>
        <p:txBody>
          <a:bodyPr/>
          <a:lstStyle/>
          <a:p>
            <a:fld id="{3849D328-A333-D840-9C1F-5C5D5A8BC15C}" type="datetimeFigureOut">
              <a:rPr lang="en-US" smtClean="0"/>
              <a:t>9/18/23</a:t>
            </a:fld>
            <a:endParaRPr lang="en-US"/>
          </a:p>
        </p:txBody>
      </p:sp>
      <p:sp>
        <p:nvSpPr>
          <p:cNvPr id="5" name="Footer Placeholder 4">
            <a:extLst>
              <a:ext uri="{FF2B5EF4-FFF2-40B4-BE49-F238E27FC236}">
                <a16:creationId xmlns:a16="http://schemas.microsoft.com/office/drawing/2014/main" id="{380CA6B4-183E-336B-CF16-44A39E06A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B0753D-C6DA-4E46-A65C-BE59B9A77F80}"/>
              </a:ext>
            </a:extLst>
          </p:cNvPr>
          <p:cNvSpPr>
            <a:spLocks noGrp="1"/>
          </p:cNvSpPr>
          <p:nvPr>
            <p:ph type="sldNum" sz="quarter" idx="12"/>
          </p:nvPr>
        </p:nvSpPr>
        <p:spPr/>
        <p:txBody>
          <a:bodyPr/>
          <a:lstStyle/>
          <a:p>
            <a:fld id="{37EAF302-71F7-480D-983F-CA5B078FCD78}" type="slidenum">
              <a:rPr lang="en-US" smtClean="0"/>
              <a:pPr/>
              <a:t>‹#›</a:t>
            </a:fld>
            <a:endParaRPr lang="en-US"/>
          </a:p>
        </p:txBody>
      </p:sp>
    </p:spTree>
    <p:extLst>
      <p:ext uri="{BB962C8B-B14F-4D97-AF65-F5344CB8AC3E}">
        <p14:creationId xmlns:p14="http://schemas.microsoft.com/office/powerpoint/2010/main" val="4045815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00DF3-A831-28FF-4C37-9D7B727E31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C0C22A-4AC7-3E4D-7BCD-CA9BC5516A2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36BF53-D2DF-AC21-07A5-D341C10A1DC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8E472E-9290-D5F1-EEB3-908B2A763992}"/>
              </a:ext>
            </a:extLst>
          </p:cNvPr>
          <p:cNvSpPr>
            <a:spLocks noGrp="1"/>
          </p:cNvSpPr>
          <p:nvPr>
            <p:ph type="dt" sz="half" idx="10"/>
          </p:nvPr>
        </p:nvSpPr>
        <p:spPr/>
        <p:txBody>
          <a:bodyPr/>
          <a:lstStyle/>
          <a:p>
            <a:fld id="{3849D328-A333-D840-9C1F-5C5D5A8BC15C}" type="datetimeFigureOut">
              <a:rPr lang="en-US" smtClean="0"/>
              <a:t>9/18/23</a:t>
            </a:fld>
            <a:endParaRPr lang="en-US"/>
          </a:p>
        </p:txBody>
      </p:sp>
      <p:sp>
        <p:nvSpPr>
          <p:cNvPr id="6" name="Footer Placeholder 5">
            <a:extLst>
              <a:ext uri="{FF2B5EF4-FFF2-40B4-BE49-F238E27FC236}">
                <a16:creationId xmlns:a16="http://schemas.microsoft.com/office/drawing/2014/main" id="{38EBB3DF-6964-6111-DBE6-F3570ED221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977C24-F88C-F517-21EE-BBBDC0872E41}"/>
              </a:ext>
            </a:extLst>
          </p:cNvPr>
          <p:cNvSpPr>
            <a:spLocks noGrp="1"/>
          </p:cNvSpPr>
          <p:nvPr>
            <p:ph type="sldNum" sz="quarter" idx="12"/>
          </p:nvPr>
        </p:nvSpPr>
        <p:spPr/>
        <p:txBody>
          <a:bodyPr/>
          <a:lstStyle/>
          <a:p>
            <a:fld id="{1F7757FF-BED8-4296-A57E-D64748CF519E}" type="slidenum">
              <a:rPr lang="en-US" smtClean="0"/>
              <a:pPr/>
              <a:t>‹#›</a:t>
            </a:fld>
            <a:endParaRPr lang="en-US"/>
          </a:p>
        </p:txBody>
      </p:sp>
    </p:spTree>
    <p:extLst>
      <p:ext uri="{BB962C8B-B14F-4D97-AF65-F5344CB8AC3E}">
        <p14:creationId xmlns:p14="http://schemas.microsoft.com/office/powerpoint/2010/main" val="3051133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1C9E0-3D3A-D077-B3E7-C1E8DBB88B44}"/>
              </a:ext>
            </a:extLst>
          </p:cNvPr>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CA4540-9FA4-0456-DFFF-AC1A8F74FA6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F979C43-A59A-22D2-AFBB-E7CC308AE3A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49AD4C-A84D-502E-CC54-E97C47796526}"/>
              </a:ext>
            </a:extLst>
          </p:cNvPr>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7EC525D-892C-74A4-64E5-418D447A13A3}"/>
              </a:ext>
            </a:extLst>
          </p:cNvPr>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38D824-1066-CD64-2AA0-2C21E45931D9}"/>
              </a:ext>
            </a:extLst>
          </p:cNvPr>
          <p:cNvSpPr>
            <a:spLocks noGrp="1"/>
          </p:cNvSpPr>
          <p:nvPr>
            <p:ph type="dt" sz="half" idx="10"/>
          </p:nvPr>
        </p:nvSpPr>
        <p:spPr/>
        <p:txBody>
          <a:bodyPr/>
          <a:lstStyle/>
          <a:p>
            <a:fld id="{3849D328-A333-D840-9C1F-5C5D5A8BC15C}" type="datetimeFigureOut">
              <a:rPr lang="en-US" smtClean="0"/>
              <a:t>9/18/23</a:t>
            </a:fld>
            <a:endParaRPr lang="en-US"/>
          </a:p>
        </p:txBody>
      </p:sp>
      <p:sp>
        <p:nvSpPr>
          <p:cNvPr id="8" name="Footer Placeholder 7">
            <a:extLst>
              <a:ext uri="{FF2B5EF4-FFF2-40B4-BE49-F238E27FC236}">
                <a16:creationId xmlns:a16="http://schemas.microsoft.com/office/drawing/2014/main" id="{D6CCFF57-5671-08DD-6049-CAD39BFD79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4B4CC7-0A4C-06BB-9629-20E742F9A8AB}"/>
              </a:ext>
            </a:extLst>
          </p:cNvPr>
          <p:cNvSpPr>
            <a:spLocks noGrp="1"/>
          </p:cNvSpPr>
          <p:nvPr>
            <p:ph type="sldNum" sz="quarter" idx="12"/>
          </p:nvPr>
        </p:nvSpPr>
        <p:spPr/>
        <p:txBody>
          <a:bodyPr/>
          <a:lstStyle/>
          <a:p>
            <a:fld id="{DA75F0A9-B577-43FB-B301-04EA2D834376}" type="slidenum">
              <a:rPr lang="en-US" smtClean="0"/>
              <a:pPr/>
              <a:t>‹#›</a:t>
            </a:fld>
            <a:endParaRPr lang="en-US"/>
          </a:p>
        </p:txBody>
      </p:sp>
    </p:spTree>
    <p:extLst>
      <p:ext uri="{BB962C8B-B14F-4D97-AF65-F5344CB8AC3E}">
        <p14:creationId xmlns:p14="http://schemas.microsoft.com/office/powerpoint/2010/main" val="3358119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BB955-44CB-2268-B63F-14B9E06640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CE2D31-3B17-2187-CA9F-BE797CD19934}"/>
              </a:ext>
            </a:extLst>
          </p:cNvPr>
          <p:cNvSpPr>
            <a:spLocks noGrp="1"/>
          </p:cNvSpPr>
          <p:nvPr>
            <p:ph type="dt" sz="half" idx="10"/>
          </p:nvPr>
        </p:nvSpPr>
        <p:spPr/>
        <p:txBody>
          <a:bodyPr/>
          <a:lstStyle/>
          <a:p>
            <a:fld id="{3849D328-A333-D840-9C1F-5C5D5A8BC15C}" type="datetimeFigureOut">
              <a:rPr lang="en-US" smtClean="0"/>
              <a:t>9/18/23</a:t>
            </a:fld>
            <a:endParaRPr lang="en-US"/>
          </a:p>
        </p:txBody>
      </p:sp>
      <p:sp>
        <p:nvSpPr>
          <p:cNvPr id="4" name="Footer Placeholder 3">
            <a:extLst>
              <a:ext uri="{FF2B5EF4-FFF2-40B4-BE49-F238E27FC236}">
                <a16:creationId xmlns:a16="http://schemas.microsoft.com/office/drawing/2014/main" id="{4B47CAC1-DC70-65B0-69A9-A128A5B2DC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97FBDA-DD4B-AFC3-0CF9-5BCED933A678}"/>
              </a:ext>
            </a:extLst>
          </p:cNvPr>
          <p:cNvSpPr>
            <a:spLocks noGrp="1"/>
          </p:cNvSpPr>
          <p:nvPr>
            <p:ph type="sldNum" sz="quarter" idx="12"/>
          </p:nvPr>
        </p:nvSpPr>
        <p:spPr/>
        <p:txBody>
          <a:bodyPr/>
          <a:lstStyle/>
          <a:p>
            <a:fld id="{A56EDD0B-44A4-431F-BFD3-54DD3F2A5DD1}" type="slidenum">
              <a:rPr lang="en-US" smtClean="0"/>
              <a:pPr/>
              <a:t>‹#›</a:t>
            </a:fld>
            <a:endParaRPr lang="en-US"/>
          </a:p>
        </p:txBody>
      </p:sp>
    </p:spTree>
    <p:extLst>
      <p:ext uri="{BB962C8B-B14F-4D97-AF65-F5344CB8AC3E}">
        <p14:creationId xmlns:p14="http://schemas.microsoft.com/office/powerpoint/2010/main" val="1116915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F67295-96D7-2C34-7524-B02E3E048B34}"/>
              </a:ext>
            </a:extLst>
          </p:cNvPr>
          <p:cNvSpPr>
            <a:spLocks noGrp="1"/>
          </p:cNvSpPr>
          <p:nvPr>
            <p:ph type="dt" sz="half" idx="10"/>
          </p:nvPr>
        </p:nvSpPr>
        <p:spPr/>
        <p:txBody>
          <a:bodyPr/>
          <a:lstStyle/>
          <a:p>
            <a:fld id="{3849D328-A333-D840-9C1F-5C5D5A8BC15C}" type="datetimeFigureOut">
              <a:rPr lang="en-US" smtClean="0"/>
              <a:t>9/18/23</a:t>
            </a:fld>
            <a:endParaRPr lang="en-US"/>
          </a:p>
        </p:txBody>
      </p:sp>
      <p:sp>
        <p:nvSpPr>
          <p:cNvPr id="3" name="Footer Placeholder 2">
            <a:extLst>
              <a:ext uri="{FF2B5EF4-FFF2-40B4-BE49-F238E27FC236}">
                <a16:creationId xmlns:a16="http://schemas.microsoft.com/office/drawing/2014/main" id="{8A83DC6D-FFA2-C09D-BA5E-28855EB8C3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63572E-C634-37CC-3504-B11B14864849}"/>
              </a:ext>
            </a:extLst>
          </p:cNvPr>
          <p:cNvSpPr>
            <a:spLocks noGrp="1"/>
          </p:cNvSpPr>
          <p:nvPr>
            <p:ph type="sldNum" sz="quarter" idx="12"/>
          </p:nvPr>
        </p:nvSpPr>
        <p:spPr/>
        <p:txBody>
          <a:bodyPr/>
          <a:lstStyle/>
          <a:p>
            <a:fld id="{B0A980D5-9AEA-4C5D-A2FD-42015DEC8902}" type="slidenum">
              <a:rPr lang="en-US" smtClean="0"/>
              <a:pPr/>
              <a:t>‹#›</a:t>
            </a:fld>
            <a:endParaRPr lang="en-US"/>
          </a:p>
        </p:txBody>
      </p:sp>
    </p:spTree>
    <p:extLst>
      <p:ext uri="{BB962C8B-B14F-4D97-AF65-F5344CB8AC3E}">
        <p14:creationId xmlns:p14="http://schemas.microsoft.com/office/powerpoint/2010/main" val="970585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8B0F7-26F8-1657-B685-1FDA1D94416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5FCF46D-D492-8495-75EB-7FC277C5556A}"/>
              </a:ext>
            </a:extLst>
          </p:cNvPr>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81ADCF-9A57-AE99-10B7-144358814D7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2A04F5D-3B14-8486-0D61-45C9D47BB4E1}"/>
              </a:ext>
            </a:extLst>
          </p:cNvPr>
          <p:cNvSpPr>
            <a:spLocks noGrp="1"/>
          </p:cNvSpPr>
          <p:nvPr>
            <p:ph type="dt" sz="half" idx="10"/>
          </p:nvPr>
        </p:nvSpPr>
        <p:spPr/>
        <p:txBody>
          <a:bodyPr/>
          <a:lstStyle/>
          <a:p>
            <a:fld id="{3849D328-A333-D840-9C1F-5C5D5A8BC15C}" type="datetimeFigureOut">
              <a:rPr lang="en-US" smtClean="0"/>
              <a:t>9/18/23</a:t>
            </a:fld>
            <a:endParaRPr lang="en-US"/>
          </a:p>
        </p:txBody>
      </p:sp>
      <p:sp>
        <p:nvSpPr>
          <p:cNvPr id="6" name="Footer Placeholder 5">
            <a:extLst>
              <a:ext uri="{FF2B5EF4-FFF2-40B4-BE49-F238E27FC236}">
                <a16:creationId xmlns:a16="http://schemas.microsoft.com/office/drawing/2014/main" id="{20DB44E4-2523-4831-D7D7-4E98D369D2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C76E69-5303-7F88-A10C-E4928E3B9014}"/>
              </a:ext>
            </a:extLst>
          </p:cNvPr>
          <p:cNvSpPr>
            <a:spLocks noGrp="1"/>
          </p:cNvSpPr>
          <p:nvPr>
            <p:ph type="sldNum" sz="quarter" idx="12"/>
          </p:nvPr>
        </p:nvSpPr>
        <p:spPr/>
        <p:txBody>
          <a:bodyPr/>
          <a:lstStyle/>
          <a:p>
            <a:fld id="{F53E99A9-1CAC-43AC-ACF8-48497E986E2C}" type="slidenum">
              <a:rPr lang="en-US" smtClean="0"/>
              <a:pPr/>
              <a:t>‹#›</a:t>
            </a:fld>
            <a:endParaRPr lang="en-US"/>
          </a:p>
        </p:txBody>
      </p:sp>
    </p:spTree>
    <p:extLst>
      <p:ext uri="{BB962C8B-B14F-4D97-AF65-F5344CB8AC3E}">
        <p14:creationId xmlns:p14="http://schemas.microsoft.com/office/powerpoint/2010/main" val="3711619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FFDFD-EA35-0160-3119-DE58DCBA6BD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574F12F-837B-C79F-9F0B-4F4EC146BBC7}"/>
              </a:ext>
            </a:extLst>
          </p:cNvPr>
          <p:cNvSpPr>
            <a:spLocks noGrp="1"/>
          </p:cNvSpPr>
          <p:nvPr>
            <p:ph type="pic" idx="1"/>
          </p:nvPr>
        </p:nvSpPr>
        <p:spPr>
          <a:xfrm>
            <a:off x="3887391" y="98742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3590DCD-DA02-4668-77A7-49308595911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E9DEFCE-555D-4191-9D5E-F3EBB44C9E18}"/>
              </a:ext>
            </a:extLst>
          </p:cNvPr>
          <p:cNvSpPr>
            <a:spLocks noGrp="1"/>
          </p:cNvSpPr>
          <p:nvPr>
            <p:ph type="dt" sz="half" idx="10"/>
          </p:nvPr>
        </p:nvSpPr>
        <p:spPr/>
        <p:txBody>
          <a:bodyPr/>
          <a:lstStyle/>
          <a:p>
            <a:fld id="{3849D328-A333-D840-9C1F-5C5D5A8BC15C}" type="datetimeFigureOut">
              <a:rPr lang="en-US" smtClean="0"/>
              <a:t>9/18/23</a:t>
            </a:fld>
            <a:endParaRPr lang="en-US"/>
          </a:p>
        </p:txBody>
      </p:sp>
      <p:sp>
        <p:nvSpPr>
          <p:cNvPr id="6" name="Footer Placeholder 5">
            <a:extLst>
              <a:ext uri="{FF2B5EF4-FFF2-40B4-BE49-F238E27FC236}">
                <a16:creationId xmlns:a16="http://schemas.microsoft.com/office/drawing/2014/main" id="{D6740813-6D43-98DD-A939-DDE8B69A10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FE87AB-AD45-1F8D-DA41-4D7379C4EE04}"/>
              </a:ext>
            </a:extLst>
          </p:cNvPr>
          <p:cNvSpPr>
            <a:spLocks noGrp="1"/>
          </p:cNvSpPr>
          <p:nvPr>
            <p:ph type="sldNum" sz="quarter" idx="12"/>
          </p:nvPr>
        </p:nvSpPr>
        <p:spPr/>
        <p:txBody>
          <a:bodyPr/>
          <a:lstStyle/>
          <a:p>
            <a:fld id="{8A842D68-1E13-4210-AFC6-54F7660DD9D9}" type="slidenum">
              <a:rPr lang="en-US" smtClean="0"/>
              <a:pPr/>
              <a:t>‹#›</a:t>
            </a:fld>
            <a:endParaRPr lang="en-US"/>
          </a:p>
        </p:txBody>
      </p:sp>
    </p:spTree>
    <p:extLst>
      <p:ext uri="{BB962C8B-B14F-4D97-AF65-F5344CB8AC3E}">
        <p14:creationId xmlns:p14="http://schemas.microsoft.com/office/powerpoint/2010/main" val="2332300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EA1F69-0221-3FA0-2553-2ED2B14B1BED}"/>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199E50-59B8-EE7D-AD20-623790BF104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9095F-EE03-4EDD-D6C3-79BEB0A76E62}"/>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849D328-A333-D840-9C1F-5C5D5A8BC15C}" type="datetimeFigureOut">
              <a:rPr lang="en-US" smtClean="0"/>
              <a:t>9/18/23</a:t>
            </a:fld>
            <a:endParaRPr lang="en-US"/>
          </a:p>
        </p:txBody>
      </p:sp>
      <p:sp>
        <p:nvSpPr>
          <p:cNvPr id="5" name="Footer Placeholder 4">
            <a:extLst>
              <a:ext uri="{FF2B5EF4-FFF2-40B4-BE49-F238E27FC236}">
                <a16:creationId xmlns:a16="http://schemas.microsoft.com/office/drawing/2014/main" id="{53D1D77D-DB8C-4080-A02C-6B44ABB2B4B8}"/>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8D387B-B5A1-DE82-E404-9A5D1AEE99AF}"/>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5CCE56A-375E-4F5B-BAD3-264146EEB12E}" type="slidenum">
              <a:rPr lang="en-US" smtClean="0"/>
              <a:pPr/>
              <a:t>‹#›</a:t>
            </a:fld>
            <a:endParaRPr lang="en-US"/>
          </a:p>
        </p:txBody>
      </p:sp>
    </p:spTree>
    <p:extLst>
      <p:ext uri="{BB962C8B-B14F-4D97-AF65-F5344CB8AC3E}">
        <p14:creationId xmlns:p14="http://schemas.microsoft.com/office/powerpoint/2010/main" val="132969960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6.jp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www.facebook.com/eye2eyeps/" TargetMode="External"/><Relationship Id="rId5" Type="http://schemas.openxmlformats.org/officeDocument/2006/relationships/hyperlink" Target="https://twitter.com/eye2eyeps?s=21" TargetMode="External"/><Relationship Id="rId4" Type="http://schemas.openxmlformats.org/officeDocument/2006/relationships/hyperlink" Target="mailto:eye2eye@shp.rutgers.edu" TargetMode="External"/><Relationship Id="rId9" Type="http://schemas.openxmlformats.org/officeDocument/2006/relationships/hyperlink" Target="http://www.shp.rutgers.edu/eye2ey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082622D-AAF3-4897-8629-FC918530D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12" y="365125"/>
            <a:ext cx="8375585" cy="2089317"/>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84A1300-1D3E-5B76-3BDC-B441B87CF035}"/>
              </a:ext>
            </a:extLst>
          </p:cNvPr>
          <p:cNvSpPr>
            <a:spLocks noGrp="1"/>
          </p:cNvSpPr>
          <p:nvPr>
            <p:ph type="title"/>
          </p:nvPr>
        </p:nvSpPr>
        <p:spPr>
          <a:xfrm>
            <a:off x="626124" y="641850"/>
            <a:ext cx="3335514" cy="1535865"/>
          </a:xfrm>
        </p:spPr>
        <p:txBody>
          <a:bodyPr>
            <a:noAutofit/>
          </a:bodyPr>
          <a:lstStyle/>
          <a:p>
            <a:r>
              <a:rPr lang="en-US" sz="3200" b="1" dirty="0">
                <a:solidFill>
                  <a:schemeClr val="accent1">
                    <a:lumMod val="50000"/>
                  </a:schemeClr>
                </a:solidFill>
              </a:rPr>
              <a:t>Eye2Eye Peer Support Program for Vision Loss</a:t>
            </a:r>
            <a:endParaRPr lang="en-US" sz="3200" dirty="0">
              <a:solidFill>
                <a:schemeClr val="accent1">
                  <a:lumMod val="50000"/>
                </a:schemeClr>
              </a:solidFill>
            </a:endParaRPr>
          </a:p>
        </p:txBody>
      </p:sp>
      <p:sp>
        <p:nvSpPr>
          <p:cNvPr id="15" name="Rectangle 14">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06" y="1057739"/>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7" name="Rectangle 16">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99776" y="1402924"/>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9" descr="Hands holding an eye with a number&#10;&#10;Description automatically generated">
            <a:extLst>
              <a:ext uri="{FF2B5EF4-FFF2-40B4-BE49-F238E27FC236}">
                <a16:creationId xmlns:a16="http://schemas.microsoft.com/office/drawing/2014/main" id="{276A50F1-46B0-DBA0-1B51-1448D054E066}"/>
              </a:ext>
            </a:extLst>
          </p:cNvPr>
          <p:cNvPicPr>
            <a:picLocks noChangeAspect="1"/>
          </p:cNvPicPr>
          <p:nvPr/>
        </p:nvPicPr>
        <p:blipFill rotWithShape="1">
          <a:blip r:embed="rId3">
            <a:extLst>
              <a:ext uri="{28A0092B-C50C-407E-A947-70E740481C1C}">
                <a14:useLocalDpi xmlns:a14="http://schemas.microsoft.com/office/drawing/2010/main" val="0"/>
              </a:ext>
            </a:extLst>
          </a:blip>
          <a:srcRect t="3494" b="2475"/>
          <a:stretch/>
        </p:blipFill>
        <p:spPr>
          <a:xfrm>
            <a:off x="415812" y="2731167"/>
            <a:ext cx="8375585" cy="3484983"/>
          </a:xfrm>
          <a:prstGeom prst="rect">
            <a:avLst/>
          </a:prstGeom>
          <a:noFill/>
        </p:spPr>
      </p:pic>
      <p:pic>
        <p:nvPicPr>
          <p:cNvPr id="10" name="Picture 9" descr="A close-up of a logo&#10;&#10;Description automatically generated with medium confidence">
            <a:extLst>
              <a:ext uri="{FF2B5EF4-FFF2-40B4-BE49-F238E27FC236}">
                <a16:creationId xmlns:a16="http://schemas.microsoft.com/office/drawing/2014/main" id="{FA63F644-56C3-E26B-C0D5-053A56577B3B}"/>
              </a:ext>
            </a:extLst>
          </p:cNvPr>
          <p:cNvPicPr>
            <a:picLocks noChangeAspect="1"/>
          </p:cNvPicPr>
          <p:nvPr/>
        </p:nvPicPr>
        <p:blipFill>
          <a:blip r:embed="rId4"/>
          <a:stretch>
            <a:fillRect/>
          </a:stretch>
        </p:blipFill>
        <p:spPr>
          <a:xfrm>
            <a:off x="5182364" y="1001260"/>
            <a:ext cx="3009110" cy="817043"/>
          </a:xfrm>
          <a:prstGeom prst="rect">
            <a:avLst/>
          </a:prstGeom>
        </p:spPr>
      </p:pic>
    </p:spTree>
    <p:extLst>
      <p:ext uri="{BB962C8B-B14F-4D97-AF65-F5344CB8AC3E}">
        <p14:creationId xmlns:p14="http://schemas.microsoft.com/office/powerpoint/2010/main" val="2923770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5" name="Rectangle 169">
            <a:extLst>
              <a:ext uri="{FF2B5EF4-FFF2-40B4-BE49-F238E27FC236}">
                <a16:creationId xmlns:a16="http://schemas.microsoft.com/office/drawing/2014/main" id="{3203E4BD-30E1-42F5-9949-FF7CA56A91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7" name="Rectangle 171">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EDC90E04-2F9F-64AD-4248-0283F372F248}"/>
              </a:ext>
            </a:extLst>
          </p:cNvPr>
          <p:cNvSpPr>
            <a:spLocks noGrp="1"/>
          </p:cNvSpPr>
          <p:nvPr>
            <p:ph type="title"/>
          </p:nvPr>
        </p:nvSpPr>
        <p:spPr>
          <a:xfrm>
            <a:off x="3364262" y="349664"/>
            <a:ext cx="5343503" cy="1638377"/>
          </a:xfrm>
        </p:spPr>
        <p:txBody>
          <a:bodyPr vert="horz" lIns="91440" tIns="45720" rIns="91440" bIns="45720" rtlCol="0" anchor="b">
            <a:normAutofit/>
          </a:bodyPr>
          <a:lstStyle/>
          <a:p>
            <a:pPr defTabSz="914400"/>
            <a:r>
              <a:rPr lang="en-US" sz="4800" dirty="0">
                <a:solidFill>
                  <a:schemeClr val="accent1">
                    <a:lumMod val="50000"/>
                  </a:schemeClr>
                </a:solidFill>
                <a:latin typeface="+mn-lt"/>
              </a:rPr>
              <a:t>Who We Are</a:t>
            </a:r>
          </a:p>
        </p:txBody>
      </p:sp>
      <p:sp>
        <p:nvSpPr>
          <p:cNvPr id="174" name="Rectangle 173">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45363" y="6150940"/>
            <a:ext cx="524256"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6" name="Rectangle 175">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433100" y="1760836"/>
            <a:ext cx="524256" cy="88975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8" name="Rectangle 177">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888" y="424614"/>
            <a:ext cx="2596065" cy="578346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descr="A person holding a cell phone&#10;&#10;Description automatically generated">
            <a:extLst>
              <a:ext uri="{FF2B5EF4-FFF2-40B4-BE49-F238E27FC236}">
                <a16:creationId xmlns:a16="http://schemas.microsoft.com/office/drawing/2014/main" id="{6E916DF5-B056-B3E4-F375-DBB3FFA0D22A}"/>
              </a:ext>
            </a:extLst>
          </p:cNvPr>
          <p:cNvPicPr>
            <a:picLocks noChangeAspect="1"/>
          </p:cNvPicPr>
          <p:nvPr/>
        </p:nvPicPr>
        <p:blipFill rotWithShape="1">
          <a:blip r:embed="rId3">
            <a:extLst>
              <a:ext uri="{28A0092B-C50C-407E-A947-70E740481C1C}">
                <a14:useLocalDpi xmlns:a14="http://schemas.microsoft.com/office/drawing/2010/main" val="0"/>
              </a:ext>
            </a:extLst>
          </a:blip>
          <a:srcRect l="17317" r="10193"/>
          <a:stretch/>
        </p:blipFill>
        <p:spPr>
          <a:xfrm>
            <a:off x="640361" y="612966"/>
            <a:ext cx="1831167" cy="1686170"/>
          </a:xfrm>
          <a:prstGeom prst="rect">
            <a:avLst/>
          </a:prstGeom>
        </p:spPr>
      </p:pic>
      <p:pic>
        <p:nvPicPr>
          <p:cNvPr id="13" name="Content Placeholder 5" descr="A person talking on a cell phone&#10;&#10;Description automatically generated">
            <a:extLst>
              <a:ext uri="{FF2B5EF4-FFF2-40B4-BE49-F238E27FC236}">
                <a16:creationId xmlns:a16="http://schemas.microsoft.com/office/drawing/2014/main" id="{43B94ED2-3C1C-EFDF-321A-C39D26C4DB20}"/>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15924" r="13701" b="-1"/>
          <a:stretch/>
        </p:blipFill>
        <p:spPr>
          <a:xfrm>
            <a:off x="665971" y="2467768"/>
            <a:ext cx="1779946" cy="1686170"/>
          </a:xfrm>
          <a:prstGeom prst="rect">
            <a:avLst/>
          </a:prstGeom>
        </p:spPr>
      </p:pic>
      <p:pic>
        <p:nvPicPr>
          <p:cNvPr id="4" name="Content Placeholder 7" descr="Hands holding an eye and a number&#10;&#10;Description automatically generated">
            <a:extLst>
              <a:ext uri="{FF2B5EF4-FFF2-40B4-BE49-F238E27FC236}">
                <a16:creationId xmlns:a16="http://schemas.microsoft.com/office/drawing/2014/main" id="{75411F71-9EB3-6264-C93A-815AF371D2CB}"/>
              </a:ext>
            </a:extLst>
          </p:cNvPr>
          <p:cNvPicPr>
            <a:picLocks noChangeAspect="1"/>
          </p:cNvPicPr>
          <p:nvPr/>
        </p:nvPicPr>
        <p:blipFill>
          <a:blip r:embed="rId5">
            <a:extLst>
              <a:ext uri="{28A0092B-C50C-407E-A947-70E740481C1C}">
                <a14:useLocalDpi xmlns:a14="http://schemas.microsoft.com/office/drawing/2010/main" val="0"/>
              </a:ext>
            </a:extLst>
          </a:blip>
          <a:stretch/>
        </p:blipFill>
        <p:spPr>
          <a:xfrm>
            <a:off x="402345" y="4758271"/>
            <a:ext cx="2285150" cy="976901"/>
          </a:xfrm>
          <a:prstGeom prst="rect">
            <a:avLst/>
          </a:prstGeom>
        </p:spPr>
      </p:pic>
      <p:sp>
        <p:nvSpPr>
          <p:cNvPr id="3" name="Content Placeholder 2">
            <a:extLst>
              <a:ext uri="{FF2B5EF4-FFF2-40B4-BE49-F238E27FC236}">
                <a16:creationId xmlns:a16="http://schemas.microsoft.com/office/drawing/2014/main" id="{D83C5CA0-BB29-E045-6FCB-454F2C2395FF}"/>
              </a:ext>
            </a:extLst>
          </p:cNvPr>
          <p:cNvSpPr>
            <a:spLocks noGrp="1"/>
          </p:cNvSpPr>
          <p:nvPr>
            <p:ph sz="half" idx="1"/>
          </p:nvPr>
        </p:nvSpPr>
        <p:spPr>
          <a:xfrm>
            <a:off x="3364262" y="2569906"/>
            <a:ext cx="5249782" cy="3168063"/>
          </a:xfrm>
        </p:spPr>
        <p:txBody>
          <a:bodyPr vert="horz" lIns="91440" tIns="45720" rIns="91440" bIns="45720" rtlCol="0" anchor="ctr">
            <a:normAutofit/>
          </a:bodyPr>
          <a:lstStyle/>
          <a:p>
            <a:pPr marL="0" indent="0" defTabSz="914400">
              <a:buNone/>
            </a:pPr>
            <a:r>
              <a:rPr lang="en-US" sz="2800" b="1" dirty="0"/>
              <a:t>Eye2Eye </a:t>
            </a:r>
            <a:r>
              <a:rPr lang="en-US" sz="2800" dirty="0"/>
              <a:t>is a free, phone-based peer support program designed to help individuals and their families adjust to the challenges of vision loss. </a:t>
            </a:r>
          </a:p>
          <a:p>
            <a:pPr marL="0" indent="0" defTabSz="914400">
              <a:spcBef>
                <a:spcPts val="0"/>
              </a:spcBef>
              <a:buNone/>
            </a:pPr>
            <a:endParaRPr lang="en-US" sz="2200" dirty="0"/>
          </a:p>
        </p:txBody>
      </p:sp>
    </p:spTree>
    <p:extLst>
      <p:ext uri="{BB962C8B-B14F-4D97-AF65-F5344CB8AC3E}">
        <p14:creationId xmlns:p14="http://schemas.microsoft.com/office/powerpoint/2010/main" val="926822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6ECA6DCB-B7E1-40A9-9524-540C6DA40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7D22151-FAE4-ABCE-BDDE-293679C735CD}"/>
              </a:ext>
            </a:extLst>
          </p:cNvPr>
          <p:cNvSpPr>
            <a:spLocks noGrp="1"/>
          </p:cNvSpPr>
          <p:nvPr>
            <p:ph type="title"/>
          </p:nvPr>
        </p:nvSpPr>
        <p:spPr>
          <a:xfrm>
            <a:off x="442170" y="856180"/>
            <a:ext cx="3959556" cy="1128068"/>
          </a:xfrm>
        </p:spPr>
        <p:txBody>
          <a:bodyPr anchor="ctr">
            <a:normAutofit/>
          </a:bodyPr>
          <a:lstStyle/>
          <a:p>
            <a:r>
              <a:rPr lang="en-US" sz="4800" dirty="0">
                <a:solidFill>
                  <a:schemeClr val="accent1">
                    <a:lumMod val="50000"/>
                  </a:schemeClr>
                </a:solidFill>
                <a:latin typeface="Arial" panose="020B0604020202020204" pitchFamily="34" charset="0"/>
                <a:cs typeface="Arial" panose="020B0604020202020204" pitchFamily="34" charset="0"/>
              </a:rPr>
              <a:t>Our Services</a:t>
            </a:r>
            <a:endParaRPr lang="en-US" sz="4800" dirty="0">
              <a:solidFill>
                <a:schemeClr val="accent1">
                  <a:lumMod val="50000"/>
                </a:schemeClr>
              </a:solidFill>
            </a:endParaRPr>
          </a:p>
        </p:txBody>
      </p:sp>
      <p:grpSp>
        <p:nvGrpSpPr>
          <p:cNvPr id="45" name="Group 4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46" name="Rectangle 4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9" name="Rectangle 4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123821"/>
            <a:ext cx="373130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EDE1CDD-73DC-4784-9A8B-2F1092B5863A}"/>
              </a:ext>
            </a:extLst>
          </p:cNvPr>
          <p:cNvSpPr>
            <a:spLocks noGrp="1"/>
          </p:cNvSpPr>
          <p:nvPr>
            <p:ph idx="1"/>
          </p:nvPr>
        </p:nvSpPr>
        <p:spPr>
          <a:xfrm>
            <a:off x="372619" y="2393905"/>
            <a:ext cx="5118328" cy="4249199"/>
          </a:xfrm>
        </p:spPr>
        <p:txBody>
          <a:bodyPr anchor="ctr">
            <a:normAutofit/>
          </a:bodyPr>
          <a:lstStyle/>
          <a:p>
            <a:pPr marL="0" indent="0">
              <a:buNone/>
            </a:pPr>
            <a:r>
              <a:rPr lang="en-US" sz="2400" dirty="0"/>
              <a:t>Eye2Eye offers: </a:t>
            </a:r>
          </a:p>
          <a:p>
            <a:pPr marL="411163" indent="-239713"/>
            <a:r>
              <a:rPr lang="en-US" sz="2000" dirty="0"/>
              <a:t>Emotional Support</a:t>
            </a:r>
          </a:p>
          <a:p>
            <a:pPr marL="411163" indent="-239713"/>
            <a:r>
              <a:rPr lang="en-US" sz="2000" dirty="0"/>
              <a:t>Community Connection</a:t>
            </a:r>
          </a:p>
          <a:p>
            <a:pPr marL="411163" indent="-239713"/>
            <a:r>
              <a:rPr lang="en-US" sz="2000" dirty="0"/>
              <a:t>Assessments of Needs &amp; Wellbeing</a:t>
            </a:r>
          </a:p>
          <a:p>
            <a:pPr marL="411163" indent="-239713"/>
            <a:r>
              <a:rPr lang="en-US" sz="2000" dirty="0"/>
              <a:t>Goal Setting</a:t>
            </a:r>
          </a:p>
          <a:p>
            <a:pPr marL="411163" indent="-239713"/>
            <a:r>
              <a:rPr lang="en-US" sz="2000" dirty="0"/>
              <a:t>Information &amp; Resources</a:t>
            </a:r>
          </a:p>
          <a:p>
            <a:pPr marL="411163" indent="-239713"/>
            <a:r>
              <a:rPr lang="en-US" sz="2000" dirty="0"/>
              <a:t>Referrals</a:t>
            </a:r>
          </a:p>
          <a:p>
            <a:pPr marL="411163" indent="-239713"/>
            <a:r>
              <a:rPr lang="en-US" sz="2000" dirty="0"/>
              <a:t>Services for Families &amp; Caregivers</a:t>
            </a:r>
          </a:p>
          <a:p>
            <a:pPr marL="411163" indent="-239713"/>
            <a:r>
              <a:rPr lang="en-US" sz="2000" dirty="0"/>
              <a:t>Virtual Peer Support Groups</a:t>
            </a:r>
          </a:p>
          <a:p>
            <a:pPr marL="411163" indent="-239713">
              <a:buClr>
                <a:schemeClr val="tx1"/>
              </a:buClr>
            </a:pPr>
            <a:r>
              <a:rPr lang="en-US" sz="2000" dirty="0">
                <a:solidFill>
                  <a:srgbClr val="FC7000"/>
                </a:solidFill>
              </a:rPr>
              <a:t>Services in Spanish</a:t>
            </a:r>
          </a:p>
        </p:txBody>
      </p:sp>
      <p:sp>
        <p:nvSpPr>
          <p:cNvPr id="51" name="Rectangle 5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7265" y="357447"/>
            <a:ext cx="3634116"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person holding a cell phone&#10;&#10;Description automatically generated">
            <a:extLst>
              <a:ext uri="{FF2B5EF4-FFF2-40B4-BE49-F238E27FC236}">
                <a16:creationId xmlns:a16="http://schemas.microsoft.com/office/drawing/2014/main" id="{2970FD20-E450-14B4-557C-653F2337E572}"/>
              </a:ext>
            </a:extLst>
          </p:cNvPr>
          <p:cNvPicPr>
            <a:picLocks noChangeAspect="1"/>
          </p:cNvPicPr>
          <p:nvPr/>
        </p:nvPicPr>
        <p:blipFill rotWithShape="1">
          <a:blip r:embed="rId3">
            <a:extLst>
              <a:ext uri="{28A0092B-C50C-407E-A947-70E740481C1C}">
                <a14:useLocalDpi xmlns:a14="http://schemas.microsoft.com/office/drawing/2010/main" val="0"/>
              </a:ext>
            </a:extLst>
          </a:blip>
          <a:srcRect l="3182" r="9525" b="2"/>
          <a:stretch/>
        </p:blipFill>
        <p:spPr>
          <a:xfrm>
            <a:off x="5312567" y="581892"/>
            <a:ext cx="3298075" cy="2518756"/>
          </a:xfrm>
          <a:prstGeom prst="rect">
            <a:avLst/>
          </a:prstGeom>
        </p:spPr>
      </p:pic>
      <p:sp>
        <p:nvSpPr>
          <p:cNvPr id="55" name="Rectangle 54">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7265" y="3505479"/>
            <a:ext cx="3634116"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082E9480-A28A-829C-6DF7-30C44DBBECBE}"/>
              </a:ext>
            </a:extLst>
          </p:cNvPr>
          <p:cNvPicPr>
            <a:picLocks noChangeAspect="1"/>
          </p:cNvPicPr>
          <p:nvPr/>
        </p:nvPicPr>
        <p:blipFill rotWithShape="1">
          <a:blip r:embed="rId4">
            <a:extLst>
              <a:ext uri="{28A0092B-C50C-407E-A947-70E740481C1C}">
                <a14:useLocalDpi xmlns:a14="http://schemas.microsoft.com/office/drawing/2010/main" val="0"/>
              </a:ext>
            </a:extLst>
          </a:blip>
          <a:srcRect t="1260" b="1260"/>
          <a:stretch/>
        </p:blipFill>
        <p:spPr>
          <a:xfrm>
            <a:off x="5312567" y="3707894"/>
            <a:ext cx="3296677" cy="2518756"/>
          </a:xfrm>
          <a:prstGeom prst="rect">
            <a:avLst/>
          </a:prstGeom>
        </p:spPr>
      </p:pic>
    </p:spTree>
    <p:extLst>
      <p:ext uri="{BB962C8B-B14F-4D97-AF65-F5344CB8AC3E}">
        <p14:creationId xmlns:p14="http://schemas.microsoft.com/office/powerpoint/2010/main" val="2084153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C29A903-501B-334C-A31D-1602FD50DA17}"/>
              </a:ext>
            </a:extLst>
          </p:cNvPr>
          <p:cNvSpPr>
            <a:spLocks noGrp="1"/>
          </p:cNvSpPr>
          <p:nvPr>
            <p:ph type="title" idx="4294967295"/>
          </p:nvPr>
        </p:nvSpPr>
        <p:spPr>
          <a:xfrm>
            <a:off x="524006" y="389811"/>
            <a:ext cx="4665683" cy="1014984"/>
          </a:xfrm>
        </p:spPr>
        <p:txBody>
          <a:bodyPr vert="horz" lIns="91440" tIns="45720" rIns="91440" bIns="45720" rtlCol="0" anchor="b">
            <a:normAutofit/>
          </a:bodyPr>
          <a:lstStyle/>
          <a:p>
            <a:pPr defTabSz="914400"/>
            <a:r>
              <a:rPr lang="en-US" sz="4800" dirty="0">
                <a:solidFill>
                  <a:schemeClr val="tx2"/>
                </a:solidFill>
                <a:latin typeface="Calibri" panose="020F0502020204030204" pitchFamily="34" charset="0"/>
                <a:cs typeface="Calibri" panose="020F0502020204030204" pitchFamily="34" charset="0"/>
              </a:rPr>
              <a:t>How</a:t>
            </a:r>
            <a:r>
              <a:rPr lang="en-US" sz="4800" dirty="0">
                <a:solidFill>
                  <a:schemeClr val="accent1">
                    <a:lumMod val="50000"/>
                  </a:schemeClr>
                </a:solidFill>
                <a:latin typeface="Calibri" panose="020F0502020204030204" pitchFamily="34" charset="0"/>
                <a:cs typeface="Calibri" panose="020F0502020204030204" pitchFamily="34" charset="0"/>
              </a:rPr>
              <a:t> to Reach Us</a:t>
            </a:r>
            <a:endParaRPr lang="en-US" sz="4800" kern="1200" dirty="0">
              <a:solidFill>
                <a:schemeClr val="accent1">
                  <a:lumMod val="50000"/>
                </a:schemeClr>
              </a:solidFill>
              <a:latin typeface="Calibri" panose="020F0502020204030204" pitchFamily="34" charset="0"/>
              <a:cs typeface="Calibri" panose="020F0502020204030204" pitchFamily="34" charset="0"/>
            </a:endParaRPr>
          </a:p>
        </p:txBody>
      </p:sp>
      <p:sp>
        <p:nvSpPr>
          <p:cNvPr id="1033" name="Rectangle 1032">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5" name="Rectangle 1034">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68D4256-D99E-6740-B0BE-E25D7D6823D2}"/>
              </a:ext>
            </a:extLst>
          </p:cNvPr>
          <p:cNvSpPr txBox="1"/>
          <p:nvPr/>
        </p:nvSpPr>
        <p:spPr>
          <a:xfrm>
            <a:off x="4395865" y="4831220"/>
            <a:ext cx="184731" cy="404278"/>
          </a:xfrm>
          <a:prstGeom prst="rect">
            <a:avLst/>
          </a:prstGeom>
          <a:noFill/>
        </p:spPr>
        <p:txBody>
          <a:bodyPr wrap="none" rtlCol="0">
            <a:spAutoFit/>
          </a:bodyPr>
          <a:lstStyle/>
          <a:p>
            <a:pPr marL="0" marR="0" lvl="0" indent="0" algn="l" defTabSz="531453" rtl="0" eaLnBrk="1" fontAlgn="base" latinLnBrk="0" hangingPunct="1">
              <a:lnSpc>
                <a:spcPct val="100000"/>
              </a:lnSpc>
              <a:spcBef>
                <a:spcPct val="0"/>
              </a:spcBef>
              <a:spcAft>
                <a:spcPts val="600"/>
              </a:spcAft>
              <a:buClrTx/>
              <a:buSzTx/>
              <a:buFontTx/>
              <a:buNone/>
              <a:tabLst/>
              <a:defRPr/>
            </a:pPr>
            <a:br>
              <a:rPr kumimoji="0" lang="en-US" sz="977" b="0" i="0" u="none" strike="noStrike" kern="1200" cap="none" spc="0" normalizeH="0" baseline="0" noProof="0">
                <a:ln>
                  <a:noFill/>
                </a:ln>
                <a:solidFill>
                  <a:prstClr val="black"/>
                </a:solidFill>
                <a:effectLst/>
                <a:uLnTx/>
                <a:uFillTx/>
                <a:latin typeface="Merriweather" pitchFamily="2" charset="77"/>
                <a:ea typeface="ヒラギノ角ゴ Pro W3" charset="-128"/>
                <a:cs typeface="+mn-cs"/>
              </a:rPr>
            </a:br>
            <a:endParaRPr kumimoji="0" lang="en-US" sz="1050" b="0" i="0" u="none" strike="noStrike" kern="1200" cap="none" spc="0" normalizeH="0" baseline="0" noProof="0">
              <a:ln>
                <a:noFill/>
              </a:ln>
              <a:solidFill>
                <a:prstClr val="black"/>
              </a:solidFill>
              <a:effectLst/>
              <a:uLnTx/>
              <a:uFillTx/>
              <a:latin typeface="Merriweather" pitchFamily="2" charset="77"/>
              <a:ea typeface="ヒラギノ角ゴ Pro W3" charset="-128"/>
              <a:cs typeface="+mn-cs"/>
            </a:endParaRPr>
          </a:p>
        </p:txBody>
      </p:sp>
      <p:sp>
        <p:nvSpPr>
          <p:cNvPr id="10" name="TextBox 9">
            <a:extLst>
              <a:ext uri="{FF2B5EF4-FFF2-40B4-BE49-F238E27FC236}">
                <a16:creationId xmlns:a16="http://schemas.microsoft.com/office/drawing/2014/main" id="{11494BF8-0027-FBB7-489F-36E37108D9DE}"/>
              </a:ext>
            </a:extLst>
          </p:cNvPr>
          <p:cNvSpPr txBox="1"/>
          <p:nvPr/>
        </p:nvSpPr>
        <p:spPr>
          <a:xfrm>
            <a:off x="203975" y="6444902"/>
            <a:ext cx="2838765"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ヒラギノ角ゴ Pro W3" charset="-128"/>
                <a:cs typeface="+mn-cs"/>
              </a:rPr>
              <a:t>Rutgers School of Health Professions</a:t>
            </a:r>
          </a:p>
        </p:txBody>
      </p:sp>
      <p:pic>
        <p:nvPicPr>
          <p:cNvPr id="12" name="Content Placeholder 7" descr="Hands holding an eye with a number&#10;&#10;Description automatically generated">
            <a:extLst>
              <a:ext uri="{FF2B5EF4-FFF2-40B4-BE49-F238E27FC236}">
                <a16:creationId xmlns:a16="http://schemas.microsoft.com/office/drawing/2014/main" id="{A7FD1D4D-C1F3-DAE6-CE20-96F31CABF1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4409" y="523561"/>
            <a:ext cx="2293749" cy="1014984"/>
          </a:xfrm>
          <a:prstGeom prst="rect">
            <a:avLst/>
          </a:prstGeom>
        </p:spPr>
      </p:pic>
      <p:sp>
        <p:nvSpPr>
          <p:cNvPr id="11" name="TextBox 10">
            <a:extLst>
              <a:ext uri="{FF2B5EF4-FFF2-40B4-BE49-F238E27FC236}">
                <a16:creationId xmlns:a16="http://schemas.microsoft.com/office/drawing/2014/main" id="{C7D46FCA-92C0-1318-7412-9AE7E36026F6}"/>
              </a:ext>
            </a:extLst>
          </p:cNvPr>
          <p:cNvSpPr txBox="1"/>
          <p:nvPr/>
        </p:nvSpPr>
        <p:spPr>
          <a:xfrm>
            <a:off x="336455" y="2355703"/>
            <a:ext cx="4347665" cy="267765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charset="-128"/>
                <a:cs typeface="Arial" panose="020B0604020202020204" pitchFamily="34" charset="0"/>
              </a:rPr>
              <a:t>Contact Us: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charset="-128"/>
                <a:cs typeface="Arial" panose="020B0604020202020204" pitchFamily="34" charset="0"/>
              </a:rPr>
              <a:t>P: </a:t>
            </a:r>
            <a:r>
              <a:rPr kumimoji="0" lang="en-US" sz="24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ヒラギノ角ゴ Pro W3" charset="-128"/>
                <a:cs typeface="Arial" panose="020B0604020202020204" pitchFamily="34" charset="0"/>
              </a:rPr>
              <a:t>(833) 932-3931</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charset="-128"/>
                <a:cs typeface="Arial" panose="020B0604020202020204" pitchFamily="34" charset="0"/>
              </a:rPr>
              <a:t>E: </a:t>
            </a:r>
            <a:r>
              <a:rPr kumimoji="0" lang="en-US" sz="24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ヒラギノ角ゴ Pro W3" charset="-128"/>
                <a:cs typeface="Arial" panose="020B0604020202020204" pitchFamily="34" charset="0"/>
                <a:hlinkClick r:id="rId4">
                  <a:extLst>
                    <a:ext uri="{A12FA001-AC4F-418D-AE19-62706E023703}">
                      <ahyp:hlinkClr xmlns:ahyp="http://schemas.microsoft.com/office/drawing/2018/hyperlinkcolor" val="tx"/>
                    </a:ext>
                  </a:extLst>
                </a:hlinkClick>
              </a:rPr>
              <a:t>eye2eye@shp.rutgers.edu</a:t>
            </a:r>
            <a:r>
              <a:rPr kumimoji="0" lang="en-US" sz="24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ヒラギノ角ゴ Pro W3" charset="-128"/>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itchFamily="34" charset="0"/>
              <a:ea typeface="ヒラギノ角ゴ Pro W3"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itchFamily="34" charset="0"/>
              <a:ea typeface="ヒラギノ角ゴ Pro W3" charset="-128"/>
              <a:cs typeface="+mn-cs"/>
            </a:endParaRPr>
          </a:p>
        </p:txBody>
      </p:sp>
      <p:sp>
        <p:nvSpPr>
          <p:cNvPr id="13" name="TextBox 12">
            <a:extLst>
              <a:ext uri="{FF2B5EF4-FFF2-40B4-BE49-F238E27FC236}">
                <a16:creationId xmlns:a16="http://schemas.microsoft.com/office/drawing/2014/main" id="{008D24EB-4D3A-18E5-CDF1-0F7E35B3229D}"/>
              </a:ext>
            </a:extLst>
          </p:cNvPr>
          <p:cNvSpPr txBox="1"/>
          <p:nvPr/>
        </p:nvSpPr>
        <p:spPr>
          <a:xfrm>
            <a:off x="5655075" y="2355703"/>
            <a:ext cx="3594766" cy="243143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charset="-128"/>
                <a:cs typeface="Arial" panose="020B0604020202020204" pitchFamily="34" charset="0"/>
              </a:rPr>
              <a:t>Follow Us: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charset="-128"/>
              <a:cs typeface="Arial" panose="020B0604020202020204" pitchFamily="34" charset="0"/>
              <a:hlinkClick r:id="rId5">
                <a:extLst>
                  <a:ext uri="{A12FA001-AC4F-418D-AE19-62706E023703}">
                    <ahyp:hlinkClr xmlns:ahyp="http://schemas.microsoft.com/office/drawing/2018/hyperlinkcolor" val="tx"/>
                  </a:ext>
                </a:extLst>
              </a:hlinkClick>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ヒラギノ角ゴ Pro W3" charset="-128"/>
                <a:cs typeface="Arial" panose="020B0604020202020204" pitchFamily="34" charset="0"/>
                <a:hlinkClick r:id="rId5">
                  <a:extLst>
                    <a:ext uri="{A12FA001-AC4F-418D-AE19-62706E023703}">
                      <ahyp:hlinkClr xmlns:ahyp="http://schemas.microsoft.com/office/drawing/2018/hyperlinkcolor" val="tx"/>
                    </a:ext>
                  </a:extLst>
                </a:hlinkClick>
              </a:rPr>
              <a:t>@eye2eyeps</a:t>
            </a:r>
            <a:endParaRPr kumimoji="0" lang="en-US" sz="2400" b="0" i="0" u="none" strike="noStrike" kern="1200" cap="none" spc="0" normalizeH="0" baseline="0" noProof="0" dirty="0">
              <a:ln>
                <a:noFill/>
              </a:ln>
              <a:solidFill>
                <a:srgbClr val="4472C4">
                  <a:lumMod val="50000"/>
                </a:srgbClr>
              </a:solidFill>
              <a:effectLst/>
              <a:uLnTx/>
              <a:uFillTx/>
              <a:latin typeface="Arial" pitchFamily="34" charset="0"/>
              <a:ea typeface="ヒラギノ角ゴ Pro W3"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ヒラギノ角ゴ Pro W3" charset="-128"/>
                <a:cs typeface="Arial" panose="020B0604020202020204" pitchFamily="34" charset="0"/>
                <a:hlinkClick r:id="rId6">
                  <a:extLst>
                    <a:ext uri="{A12FA001-AC4F-418D-AE19-62706E023703}">
                      <ahyp:hlinkClr xmlns:ahyp="http://schemas.microsoft.com/office/drawing/2018/hyperlinkcolor" val="tx"/>
                    </a:ext>
                  </a:extLst>
                </a:hlinkClick>
              </a:rPr>
              <a:t>Eye2Eye Peer Support </a:t>
            </a:r>
            <a:endParaRPr kumimoji="0" lang="en-US" sz="24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ヒラギノ角ゴ Pro W3"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itchFamily="34" charset="0"/>
              <a:ea typeface="ヒラギノ角ゴ Pro W3" charset="-128"/>
              <a:cs typeface="+mn-cs"/>
            </a:endParaRPr>
          </a:p>
        </p:txBody>
      </p:sp>
      <p:sp>
        <p:nvSpPr>
          <p:cNvPr id="14" name="TextBox 13">
            <a:extLst>
              <a:ext uri="{FF2B5EF4-FFF2-40B4-BE49-F238E27FC236}">
                <a16:creationId xmlns:a16="http://schemas.microsoft.com/office/drawing/2014/main" id="{4C7B840A-B863-DB6C-F015-418DE635F70C}"/>
              </a:ext>
            </a:extLst>
          </p:cNvPr>
          <p:cNvSpPr txBox="1"/>
          <p:nvPr/>
        </p:nvSpPr>
        <p:spPr>
          <a:xfrm>
            <a:off x="5020574" y="3036498"/>
            <a:ext cx="184731"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itchFamily="34" charset="0"/>
              <a:ea typeface="ヒラギノ角ゴ Pro W3" charset="-128"/>
              <a:cs typeface="+mn-cs"/>
            </a:endParaRPr>
          </a:p>
        </p:txBody>
      </p:sp>
      <p:pic>
        <p:nvPicPr>
          <p:cNvPr id="15" name="Picture 14" descr="Who Made That Twitter Bird? - The New York Times">
            <a:extLst>
              <a:ext uri="{FF2B5EF4-FFF2-40B4-BE49-F238E27FC236}">
                <a16:creationId xmlns:a16="http://schemas.microsoft.com/office/drawing/2014/main" id="{04C4A476-68DC-222A-8BB5-3719F78EA39F}"/>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5112939" y="3136928"/>
            <a:ext cx="538915" cy="461665"/>
          </a:xfrm>
          <a:prstGeom prst="rect">
            <a:avLst/>
          </a:prstGeom>
          <a:noFill/>
        </p:spPr>
      </p:pic>
      <p:pic>
        <p:nvPicPr>
          <p:cNvPr id="18" name="Picture 17" descr="Facebook Brand Resources">
            <a:extLst>
              <a:ext uri="{FF2B5EF4-FFF2-40B4-BE49-F238E27FC236}">
                <a16:creationId xmlns:a16="http://schemas.microsoft.com/office/drawing/2014/main" id="{92C37B9D-F3A9-F144-6C46-4DCF99426EBB}"/>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5162410" y="4030318"/>
            <a:ext cx="386824" cy="335981"/>
          </a:xfrm>
          <a:prstGeom prst="rect">
            <a:avLst/>
          </a:prstGeom>
          <a:noFill/>
        </p:spPr>
      </p:pic>
      <p:sp>
        <p:nvSpPr>
          <p:cNvPr id="19" name="TextBox 18">
            <a:extLst>
              <a:ext uri="{FF2B5EF4-FFF2-40B4-BE49-F238E27FC236}">
                <a16:creationId xmlns:a16="http://schemas.microsoft.com/office/drawing/2014/main" id="{81B480E4-6FA2-4DE3-AAC2-1D3232586E2E}"/>
              </a:ext>
            </a:extLst>
          </p:cNvPr>
          <p:cNvSpPr txBox="1"/>
          <p:nvPr/>
        </p:nvSpPr>
        <p:spPr>
          <a:xfrm>
            <a:off x="2285127" y="5082731"/>
            <a:ext cx="4406206" cy="1138773"/>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charset="-128"/>
                <a:cs typeface="Arial" panose="020B0604020202020204" pitchFamily="34" charset="0"/>
              </a:rPr>
              <a:t>Visit our website to learn more: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ヒラギノ角ゴ Pro W3" charset="-128"/>
                <a:cs typeface="Arial" panose="020B0604020202020204" pitchFamily="34" charset="0"/>
                <a:hlinkClick r:id="rId9">
                  <a:extLst>
                    <a:ext uri="{A12FA001-AC4F-418D-AE19-62706E023703}">
                      <ahyp:hlinkClr xmlns:ahyp="http://schemas.microsoft.com/office/drawing/2018/hyperlinkcolor" val="tx"/>
                    </a:ext>
                  </a:extLst>
                </a:hlinkClick>
              </a:rPr>
              <a:t>www.shp.rutgers.edu/eye2eye</a:t>
            </a:r>
            <a:r>
              <a:rPr kumimoji="0" lang="en-US" sz="20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ヒラギノ角ゴ Pro W3" charset="-128"/>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itchFamily="34" charset="0"/>
              <a:ea typeface="ヒラギノ角ゴ Pro W3" charset="-128"/>
              <a:cs typeface="+mn-cs"/>
            </a:endParaRPr>
          </a:p>
        </p:txBody>
      </p:sp>
    </p:spTree>
    <p:extLst>
      <p:ext uri="{BB962C8B-B14F-4D97-AF65-F5344CB8AC3E}">
        <p14:creationId xmlns:p14="http://schemas.microsoft.com/office/powerpoint/2010/main" val="14458202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2339</TotalTime>
  <Words>605</Words>
  <Application>Microsoft Macintosh PowerPoint</Application>
  <PresentationFormat>On-screen Show (4:3)</PresentationFormat>
  <Paragraphs>50</Paragraphs>
  <Slides>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Merriweather</vt:lpstr>
      <vt:lpstr>Times</vt:lpstr>
      <vt:lpstr>Office Theme</vt:lpstr>
      <vt:lpstr>Eye2Eye Peer Support Program for Vision Loss</vt:lpstr>
      <vt:lpstr>Who We Are</vt:lpstr>
      <vt:lpstr>Our Services</vt:lpstr>
      <vt:lpstr>How to Reach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 Debra</dc:creator>
  <cp:lastModifiedBy>Alicia Lukachko</cp:lastModifiedBy>
  <cp:revision>266</cp:revision>
  <cp:lastPrinted>2023-07-21T16:49:18Z</cp:lastPrinted>
  <dcterms:created xsi:type="dcterms:W3CDTF">2013-08-21T15:13:58Z</dcterms:created>
  <dcterms:modified xsi:type="dcterms:W3CDTF">2023-09-19T00:38:30Z</dcterms:modified>
</cp:coreProperties>
</file>